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63" r:id="rId3"/>
    <p:sldId id="272" r:id="rId4"/>
    <p:sldId id="273" r:id="rId5"/>
    <p:sldId id="274" r:id="rId6"/>
    <p:sldId id="275" r:id="rId7"/>
    <p:sldId id="270" r:id="rId8"/>
    <p:sldId id="276" r:id="rId9"/>
    <p:sldId id="281" r:id="rId10"/>
    <p:sldId id="277" r:id="rId11"/>
    <p:sldId id="278" r:id="rId12"/>
    <p:sldId id="279" r:id="rId13"/>
    <p:sldId id="280" r:id="rId14"/>
    <p:sldId id="264" r:id="rId15"/>
    <p:sldId id="269" r:id="rId16"/>
    <p:sldId id="266" r:id="rId17"/>
    <p:sldId id="267" r:id="rId18"/>
    <p:sldId id="268" r:id="rId19"/>
    <p:sldId id="265" r:id="rId20"/>
  </p:sldIdLst>
  <p:sldSz cx="6840538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009051"/>
    <a:srgbClr val="767171"/>
    <a:srgbClr val="941651"/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765"/>
    <p:restoredTop sz="94198"/>
  </p:normalViewPr>
  <p:slideViewPr>
    <p:cSldViewPr snapToGrid="0" snapToObjects="1">
      <p:cViewPr varScale="1">
        <p:scale>
          <a:sx n="65" d="100"/>
          <a:sy n="65" d="100"/>
        </p:scale>
        <p:origin x="271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1" y="1621451"/>
            <a:ext cx="5814457" cy="3449308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5067" y="5203778"/>
            <a:ext cx="5130404" cy="2392040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584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674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895260" y="527487"/>
            <a:ext cx="1474991" cy="839622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0288" y="527487"/>
            <a:ext cx="4339466" cy="839622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251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0142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470019"/>
            <a:ext cx="5899964" cy="4121281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725" y="6630289"/>
            <a:ext cx="5899964" cy="2167284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/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467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287" y="2637436"/>
            <a:ext cx="2907229" cy="628627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63022" y="2637436"/>
            <a:ext cx="2907229" cy="628627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787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527490"/>
            <a:ext cx="5899964" cy="191500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179" y="2428736"/>
            <a:ext cx="2893868" cy="1190286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9" y="3619022"/>
            <a:ext cx="2893868" cy="53230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63023" y="2428736"/>
            <a:ext cx="2908120" cy="1190286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63023" y="3619022"/>
            <a:ext cx="2908120" cy="532303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888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151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3262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660506"/>
            <a:ext cx="2206252" cy="2311771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8120" y="1426511"/>
            <a:ext cx="3463022" cy="7040809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2972276"/>
            <a:ext cx="2206252" cy="5506510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527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178" y="660506"/>
            <a:ext cx="2206252" cy="2311771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08120" y="1426511"/>
            <a:ext cx="3463022" cy="7040809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178" y="2972276"/>
            <a:ext cx="2206252" cy="5506510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2330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0287" y="527490"/>
            <a:ext cx="5899964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287" y="2637436"/>
            <a:ext cx="5899964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0287" y="9182869"/>
            <a:ext cx="1539121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3A76D-B0B7-1347-8C13-E802E291C783}" type="datetimeFigureOut">
              <a:rPr kumimoji="1" lang="zh-TW" altLang="en-US" smtClean="0"/>
              <a:t>2021/11/22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5928" y="9182869"/>
            <a:ext cx="2308682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1130" y="9182869"/>
            <a:ext cx="1539121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56B51-5682-114D-A68A-EC6E3A5A074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2490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jp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jpg"/><Relationship Id="rId7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jpg"/><Relationship Id="rId7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1012970"/>
            <a:ext cx="6840538" cy="548484"/>
          </a:xfrm>
          <a:prstGeom prst="round2Diag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dirty="0">
                <a:latin typeface="PingFang TC" panose="020B0400000000000000" pitchFamily="34" charset="-120"/>
                <a:ea typeface="PingFang TC" panose="020B0400000000000000" pitchFamily="34" charset="-120"/>
              </a:rPr>
              <a:t>RPC21 </a:t>
            </a:r>
            <a:r>
              <a:rPr kumimoji="1" lang="zh-TW" altLang="en-US" sz="2400" dirty="0">
                <a:latin typeface="PingFang TC" panose="020B0400000000000000" pitchFamily="34" charset="-120"/>
                <a:ea typeface="PingFang TC" panose="020B0400000000000000" pitchFamily="34" charset="-120"/>
              </a:rPr>
              <a:t>倒數五天</a:t>
            </a:r>
            <a:r>
              <a:rPr kumimoji="1" lang="en-US" altLang="zh-TW" sz="2400" dirty="0"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sz="2400" dirty="0">
                <a:latin typeface="PingFang TC" panose="020B0400000000000000" pitchFamily="34" charset="-120"/>
                <a:ea typeface="PingFang TC" panose="020B0400000000000000" pitchFamily="34" charset="-120"/>
              </a:rPr>
              <a:t>會議指南</a:t>
            </a:r>
            <a:endParaRPr kumimoji="1" lang="zh-TW" altLang="en-US" sz="2400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2" name="圓角化對角線角落矩形 11">
            <a:extLst>
              <a:ext uri="{FF2B5EF4-FFF2-40B4-BE49-F238E27FC236}">
                <a16:creationId xmlns:a16="http://schemas.microsoft.com/office/drawing/2014/main" id="{016F3B63-BE2F-4D49-85C4-2A0161A3A6F7}"/>
              </a:ext>
            </a:extLst>
          </p:cNvPr>
          <p:cNvSpPr/>
          <p:nvPr/>
        </p:nvSpPr>
        <p:spPr>
          <a:xfrm>
            <a:off x="0" y="1357822"/>
            <a:ext cx="6840538" cy="8778536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盛會前的三個重點事項</a:t>
            </a:r>
            <a:endParaRPr kumimoji="1" lang="en-US" altLang="zh-TW" sz="2400" dirty="0">
              <a:solidFill>
                <a:schemeClr val="tx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</a:t>
            </a:r>
            <a:r>
              <a:rPr kumimoji="1" lang="zh-TW" altLang="en-US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登錄很容易</a:t>
            </a:r>
            <a:r>
              <a:rPr kumimoji="1" lang="en-US" altLang="zh-TW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!</a:t>
            </a:r>
          </a:p>
          <a:p>
            <a:r>
              <a:rPr kumimoji="1" lang="en-US" altLang="zh-TW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</a:t>
            </a:r>
            <a:r>
              <a:rPr kumimoji="1" lang="zh-TW" altLang="en-US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請留心您的郵箱</a:t>
            </a:r>
            <a:r>
              <a:rPr kumimoji="1" lang="en-US" altLang="zh-TW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以登錄時註冊的</a:t>
            </a:r>
            <a:r>
              <a:rPr kumimoji="1" lang="en-US" altLang="zh-TW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Mail Address</a:t>
            </a:r>
            <a:r>
              <a:rPr kumimoji="1" lang="zh-TW" altLang="en-US" sz="2000" dirty="0">
                <a:solidFill>
                  <a:schemeClr val="tx2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登入</a:t>
            </a:r>
            <a:endParaRPr kumimoji="1" lang="en-US" altLang="zh-TW" sz="2000" dirty="0">
              <a:solidFill>
                <a:schemeClr val="tx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tx2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</a:t>
            </a:r>
            <a:r>
              <a:rPr kumimoji="1" lang="zh-TW" altLang="en-US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盛會的三個主要活動</a:t>
            </a:r>
            <a:endParaRPr kumimoji="1" lang="en-US" altLang="zh-TW" sz="20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中文討論室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 The Program</a:t>
            </a:r>
          </a:p>
          <a:p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開放時間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依大會排程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在開放後的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30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天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可供隨選欣賞</a:t>
            </a:r>
            <a:endParaRPr kumimoji="1" lang="en-US" altLang="zh-TW" dirty="0">
              <a:solidFill>
                <a:srgbClr val="7030A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The House of friendship</a:t>
            </a:r>
          </a:p>
          <a:p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展覽與友誼之家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於活動期間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可隨時參訪</a:t>
            </a:r>
            <a:endParaRPr kumimoji="1" lang="en-US" altLang="zh-TW" dirty="0">
              <a:solidFill>
                <a:srgbClr val="7030A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marL="342900" indent="-342900">
              <a:buFont typeface="Wingdings" pitchFamily="2" charset="2"/>
              <a:buChar char="l"/>
            </a:pP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聯誼主題包廂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The Fellowship Lounges</a:t>
            </a:r>
          </a:p>
          <a:p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在每天的主題活動結束後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,5pm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（</a:t>
            </a:r>
            <a:r>
              <a:rPr kumimoji="1" lang="en-US" altLang="zh-TW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UTC +8</a:t>
            </a:r>
            <a:r>
              <a:rPr kumimoji="1" lang="zh-TW" altLang="en-US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）開放</a:t>
            </a:r>
            <a:endParaRPr kumimoji="1" lang="en-US" altLang="zh-TW" dirty="0">
              <a:solidFill>
                <a:srgbClr val="7030A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dirty="0">
              <a:solidFill>
                <a:srgbClr val="7030A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</a:t>
            </a:r>
            <a:r>
              <a:rPr kumimoji="1" lang="zh-TW" altLang="en-US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盛會依五大主題</a:t>
            </a:r>
            <a:r>
              <a:rPr kumimoji="1" lang="en-US" altLang="zh-TW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400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分別進行</a:t>
            </a:r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400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zh-TW" altLang="en-US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相關主題演講後</a:t>
            </a:r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並有五個次主題分組討論</a:t>
            </a:r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(Breakout sessions) </a:t>
            </a:r>
            <a:r>
              <a:rPr kumimoji="1" lang="zh-TW" altLang="en-US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同步在主展館中進行</a:t>
            </a:r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可自由點選參加</a:t>
            </a:r>
            <a:endParaRPr kumimoji="1" lang="en-US" altLang="zh-TW" dirty="0">
              <a:solidFill>
                <a:schemeClr val="accent2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&gt;Fireside Chat</a:t>
            </a: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&gt;Masterclass</a:t>
            </a: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&gt;Field Trip</a:t>
            </a: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&gt;Town Hall</a:t>
            </a:r>
          </a:p>
          <a:p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&gt;Taiwan Panel Discussion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EF47C4-1BB6-0C49-B0B0-248FDC55B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6818"/>
            <a:ext cx="6840538" cy="18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47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 的圖片&#10;&#10;自動產生的描述">
            <a:extLst>
              <a:ext uri="{FF2B5EF4-FFF2-40B4-BE49-F238E27FC236}">
                <a16:creationId xmlns:a16="http://schemas.microsoft.com/office/drawing/2014/main" id="{4B4B5C06-B4B9-D942-9538-7E37066F1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70"/>
          <a:stretch/>
        </p:blipFill>
        <p:spPr>
          <a:xfrm>
            <a:off x="0" y="1344805"/>
            <a:ext cx="6840538" cy="37806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1" y="1042600"/>
            <a:ext cx="6840538" cy="898225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2-House of friendship/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展覽館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展期任何時間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均開放欣賞互動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D3843DA-E18E-4B46-83CC-ABBDB9AAF377}"/>
              </a:ext>
            </a:extLst>
          </p:cNvPr>
          <p:cNvSpPr/>
          <p:nvPr/>
        </p:nvSpPr>
        <p:spPr>
          <a:xfrm>
            <a:off x="95480" y="3638443"/>
            <a:ext cx="213749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欣賞展覽與友誼之家攤位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請由此入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0" name="向下箭號 19">
            <a:extLst>
              <a:ext uri="{FF2B5EF4-FFF2-40B4-BE49-F238E27FC236}">
                <a16:creationId xmlns:a16="http://schemas.microsoft.com/office/drawing/2014/main" id="{CB4E1327-EF9F-3849-9FE6-3618129154F5}"/>
              </a:ext>
            </a:extLst>
          </p:cNvPr>
          <p:cNvSpPr/>
          <p:nvPr/>
        </p:nvSpPr>
        <p:spPr>
          <a:xfrm rot="13433776">
            <a:off x="1959313" y="2802668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F380A89-860D-0C4E-AB8A-EB52A867F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570"/>
          <a:stretch/>
        </p:blipFill>
        <p:spPr>
          <a:xfrm>
            <a:off x="0" y="6126899"/>
            <a:ext cx="6840538" cy="3780689"/>
          </a:xfrm>
          <a:prstGeom prst="rect">
            <a:avLst/>
          </a:prstGeom>
        </p:spPr>
      </p:pic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EF6EF799-CA67-A24F-8BE6-85E1F75E6AF1}"/>
              </a:ext>
            </a:extLst>
          </p:cNvPr>
          <p:cNvSpPr/>
          <p:nvPr/>
        </p:nvSpPr>
        <p:spPr>
          <a:xfrm>
            <a:off x="-1" y="4985146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可在此欣賞亞太各地區的代表參展攤位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發現商機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增進友誼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7" name="向下箭號 16">
            <a:extLst>
              <a:ext uri="{FF2B5EF4-FFF2-40B4-BE49-F238E27FC236}">
                <a16:creationId xmlns:a16="http://schemas.microsoft.com/office/drawing/2014/main" id="{3943036C-CB21-6242-8D95-280E0D5D3968}"/>
              </a:ext>
            </a:extLst>
          </p:cNvPr>
          <p:cNvSpPr/>
          <p:nvPr/>
        </p:nvSpPr>
        <p:spPr>
          <a:xfrm rot="17866968">
            <a:off x="1124580" y="8541824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19309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24BF20D-EBB8-4C44-8451-EEB98989B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36"/>
          <a:stretch/>
        </p:blipFill>
        <p:spPr>
          <a:xfrm>
            <a:off x="0" y="1663408"/>
            <a:ext cx="6840538" cy="36153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1" y="1042600"/>
            <a:ext cx="6840538" cy="898225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2-House of friendship/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展覽館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展期任何時間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均開放欣賞互動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D3843DA-E18E-4B46-83CC-ABBDB9AAF377}"/>
              </a:ext>
            </a:extLst>
          </p:cNvPr>
          <p:cNvSpPr/>
          <p:nvPr/>
        </p:nvSpPr>
        <p:spPr>
          <a:xfrm>
            <a:off x="-6745057" y="3336007"/>
            <a:ext cx="2137490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欣賞展覽與友誼之家攤位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請由此入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0" name="向下箭號 19">
            <a:extLst>
              <a:ext uri="{FF2B5EF4-FFF2-40B4-BE49-F238E27FC236}">
                <a16:creationId xmlns:a16="http://schemas.microsoft.com/office/drawing/2014/main" id="{CB4E1327-EF9F-3849-9FE6-3618129154F5}"/>
              </a:ext>
            </a:extLst>
          </p:cNvPr>
          <p:cNvSpPr/>
          <p:nvPr/>
        </p:nvSpPr>
        <p:spPr>
          <a:xfrm rot="13433776">
            <a:off x="-4881224" y="2500232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EF6EF799-CA67-A24F-8BE6-85E1F75E6AF1}"/>
              </a:ext>
            </a:extLst>
          </p:cNvPr>
          <p:cNvSpPr/>
          <p:nvPr/>
        </p:nvSpPr>
        <p:spPr>
          <a:xfrm>
            <a:off x="0" y="4953794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除了欣賞參展單位的資訊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項目外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您也可以和參展代表預約進一步的互動討論時間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增加友誼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發現商機。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A819606-9B27-714F-A969-7E95BD8A7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38"/>
          <a:stretch/>
        </p:blipFill>
        <p:spPr>
          <a:xfrm>
            <a:off x="0" y="6109408"/>
            <a:ext cx="6840538" cy="3867531"/>
          </a:xfrm>
          <a:prstGeom prst="rect">
            <a:avLst/>
          </a:prstGeom>
        </p:spPr>
      </p:pic>
      <p:sp>
        <p:nvSpPr>
          <p:cNvPr id="17" name="向下箭號 16">
            <a:extLst>
              <a:ext uri="{FF2B5EF4-FFF2-40B4-BE49-F238E27FC236}">
                <a16:creationId xmlns:a16="http://schemas.microsoft.com/office/drawing/2014/main" id="{3943036C-CB21-6242-8D95-280E0D5D3968}"/>
              </a:ext>
            </a:extLst>
          </p:cNvPr>
          <p:cNvSpPr/>
          <p:nvPr/>
        </p:nvSpPr>
        <p:spPr>
          <a:xfrm rot="13231798">
            <a:off x="2490604" y="7458170"/>
            <a:ext cx="668518" cy="646330"/>
          </a:xfrm>
          <a:prstGeom prst="downArrow">
            <a:avLst>
              <a:gd name="adj1" fmla="val 50000"/>
              <a:gd name="adj2" fmla="val 57211"/>
            </a:avLst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91741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2AA5B4E9-CFB0-7543-8569-F78806EEB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40"/>
          <a:stretch/>
        </p:blipFill>
        <p:spPr>
          <a:xfrm>
            <a:off x="0" y="1421145"/>
            <a:ext cx="6840538" cy="36708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1" y="1042600"/>
            <a:ext cx="6840538" cy="1114873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3-Fellowship Lounges 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主題聯誼包廂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在每日的馬尼拉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台北時間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5pm (UTC +8)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後開放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此時主展館的活動已暫告一段落</a:t>
            </a:r>
            <a:endParaRPr kumimoji="1" lang="en-US" altLang="zh-TW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7" name="圖片 6" descr="一張含有 桌 的圖片&#10;&#10;自動產生的描述">
            <a:extLst>
              <a:ext uri="{FF2B5EF4-FFF2-40B4-BE49-F238E27FC236}">
                <a16:creationId xmlns:a16="http://schemas.microsoft.com/office/drawing/2014/main" id="{42F1CF11-DACA-9B4E-B07D-F6D91A7525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49"/>
          <a:stretch/>
        </p:blipFill>
        <p:spPr>
          <a:xfrm>
            <a:off x="-1" y="6096000"/>
            <a:ext cx="6840538" cy="3973959"/>
          </a:xfrm>
          <a:prstGeom prst="rect">
            <a:avLst/>
          </a:prstGeom>
        </p:spPr>
      </p:pic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EF6EF799-CA67-A24F-8BE6-85E1F75E6AF1}"/>
              </a:ext>
            </a:extLst>
          </p:cNvPr>
          <p:cNvSpPr/>
          <p:nvPr/>
        </p:nvSpPr>
        <p:spPr>
          <a:xfrm>
            <a:off x="-1" y="4901563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在大會的主要議程結束之後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歡迎來到主題聯誼包廂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b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參與多樣而豐富的聯誼活動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與來自亞太的扶輪社友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增進親善友誼。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6252110-D130-1549-A99F-267155D5710E}"/>
              </a:ext>
            </a:extLst>
          </p:cNvPr>
          <p:cNvSpPr/>
          <p:nvPr/>
        </p:nvSpPr>
        <p:spPr>
          <a:xfrm>
            <a:off x="1183341" y="3513568"/>
            <a:ext cx="241226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主題聯誼包廂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由此入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每天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5pm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後開始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</a:p>
        </p:txBody>
      </p:sp>
      <p:sp>
        <p:nvSpPr>
          <p:cNvPr id="16" name="向下箭號 15">
            <a:extLst>
              <a:ext uri="{FF2B5EF4-FFF2-40B4-BE49-F238E27FC236}">
                <a16:creationId xmlns:a16="http://schemas.microsoft.com/office/drawing/2014/main" id="{E7AB3698-F648-684B-8947-4D6101D4AD93}"/>
              </a:ext>
            </a:extLst>
          </p:cNvPr>
          <p:cNvSpPr/>
          <p:nvPr/>
        </p:nvSpPr>
        <p:spPr>
          <a:xfrm rot="13433776">
            <a:off x="3146611" y="2715030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1976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1" y="1042600"/>
            <a:ext cx="6840538" cy="1114873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3-Fellowship Lounges 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主題聯誼包廂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在每日的馬尼拉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台北時間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5pm (UTC +8)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後開放</a:t>
            </a:r>
            <a:b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此時主展館的活動已暫告一段落</a:t>
            </a:r>
            <a:endParaRPr kumimoji="1" lang="en-US" altLang="zh-TW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EF6EF799-CA67-A24F-8BE6-85E1F75E6AF1}"/>
              </a:ext>
            </a:extLst>
          </p:cNvPr>
          <p:cNvSpPr/>
          <p:nvPr/>
        </p:nvSpPr>
        <p:spPr>
          <a:xfrm>
            <a:off x="0" y="5791200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透過主題聯誼包廂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可以和亞太各地區的扶輪社友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b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有即時的主題互動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亦可透過右側的對話留言板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表情符號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b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增加互動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留下紀實。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4" name="圖片 3" descr="一張含有 文字, 監視器, 室內, 螢幕擷取畫面 的圖片&#10;&#10;自動產生的描述">
            <a:extLst>
              <a:ext uri="{FF2B5EF4-FFF2-40B4-BE49-F238E27FC236}">
                <a16:creationId xmlns:a16="http://schemas.microsoft.com/office/drawing/2014/main" id="{9F47ED9E-2844-654F-A470-718A471027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29"/>
          <a:stretch/>
        </p:blipFill>
        <p:spPr>
          <a:xfrm>
            <a:off x="-1" y="2000224"/>
            <a:ext cx="6840538" cy="37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07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pic>
        <p:nvPicPr>
          <p:cNvPr id="18" name="圖片 17" descr="一張含有 文字, 報紙, 個人, 人 的圖片&#10;&#10;自動產生的描述">
            <a:extLst>
              <a:ext uri="{FF2B5EF4-FFF2-40B4-BE49-F238E27FC236}">
                <a16:creationId xmlns:a16="http://schemas.microsoft.com/office/drawing/2014/main" id="{0A595C56-D6BD-6D4E-8D38-25AC4DAC5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04"/>
          <a:stretch/>
        </p:blipFill>
        <p:spPr>
          <a:xfrm>
            <a:off x="0" y="833116"/>
            <a:ext cx="6840538" cy="3837528"/>
          </a:xfrm>
          <a:prstGeom prst="rect">
            <a:avLst/>
          </a:prstGeom>
        </p:spPr>
      </p:pic>
      <p:sp>
        <p:nvSpPr>
          <p:cNvPr id="19" name="圓角化對角線角落矩形 18">
            <a:extLst>
              <a:ext uri="{FF2B5EF4-FFF2-40B4-BE49-F238E27FC236}">
                <a16:creationId xmlns:a16="http://schemas.microsoft.com/office/drawing/2014/main" id="{0CA4BCDE-5C7F-8F42-ADD2-1E6764467852}"/>
              </a:ext>
            </a:extLst>
          </p:cNvPr>
          <p:cNvSpPr/>
          <p:nvPr/>
        </p:nvSpPr>
        <p:spPr>
          <a:xfrm>
            <a:off x="0" y="3287505"/>
            <a:ext cx="6840538" cy="588005"/>
          </a:xfrm>
          <a:prstGeom prst="round2DiagRect">
            <a:avLst/>
          </a:prstGeom>
          <a:solidFill>
            <a:srgbClr val="521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中文分組討論</a:t>
            </a:r>
            <a:r>
              <a:rPr kumimoji="1" lang="en-US" altLang="zh-TW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時程</a:t>
            </a:r>
            <a:r>
              <a:rPr kumimoji="1" lang="en-US" altLang="zh-TW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en-US" altLang="zh-TW" sz="1864" dirty="0">
                <a:latin typeface="JAZZ LET PLAIN:1.0" pitchFamily="2" charset="0"/>
                <a:ea typeface="PingFang TC" panose="020B0400000000000000" pitchFamily="34" charset="-120"/>
              </a:rPr>
              <a:t>( Taiwan Panel Discussion) </a:t>
            </a:r>
            <a:r>
              <a:rPr kumimoji="1" lang="en-US" altLang="zh-TW" sz="1400" dirty="0">
                <a:latin typeface="PingFang TC" panose="020B0400000000000000" pitchFamily="34" charset="-120"/>
                <a:ea typeface="PingFang TC" panose="020B0400000000000000" pitchFamily="34" charset="-120"/>
              </a:rPr>
              <a:t>_</a:t>
            </a:r>
            <a:r>
              <a:rPr kumimoji="1" lang="en-US" altLang="zh-TW" sz="1400" b="1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V5 1118</a:t>
            </a:r>
            <a:endParaRPr kumimoji="1" lang="zh-TW" altLang="en-US" sz="1400" b="1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B2438A-5B5D-C440-AFE9-98D1DEF70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92973"/>
            <a:ext cx="6840538" cy="57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1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DB7D313F-F2A0-1747-91E0-12F80A4D3B87}"/>
              </a:ext>
            </a:extLst>
          </p:cNvPr>
          <p:cNvSpPr/>
          <p:nvPr/>
        </p:nvSpPr>
        <p:spPr>
          <a:xfrm>
            <a:off x="0" y="1070687"/>
            <a:ext cx="1945532" cy="180740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  <a:t>Nov</a:t>
            </a:r>
          </a:p>
          <a:p>
            <a:pPr algn="ctr">
              <a:lnSpc>
                <a:spcPts val="940"/>
              </a:lnSpc>
            </a:pP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7200" dirty="0">
                <a:solidFill>
                  <a:schemeClr val="accent5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26</a:t>
            </a:r>
            <a:endParaRPr kumimoji="1" lang="zh-TW" altLang="en-US" sz="7200" dirty="0">
              <a:solidFill>
                <a:schemeClr val="accent5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612CCC8-6E17-5F42-8EEC-AB5E081C1B4F}"/>
              </a:ext>
            </a:extLst>
          </p:cNvPr>
          <p:cNvSpPr/>
          <p:nvPr/>
        </p:nvSpPr>
        <p:spPr>
          <a:xfrm>
            <a:off x="1945532" y="1110559"/>
            <a:ext cx="4895006" cy="175217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RPC21 </a:t>
            </a: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亞太虛擬會議</a:t>
            </a:r>
            <a:b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</a:b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中文分組討論</a:t>
            </a: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Business for Good</a:t>
            </a:r>
            <a:endParaRPr kumimoji="1" lang="zh-TW" alt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pic>
        <p:nvPicPr>
          <p:cNvPr id="13" name="圖片 12" descr="一張含有 個人, 男人, 笑臉, 擺姿勢 的圖片&#10;&#10;自動產生的描述">
            <a:extLst>
              <a:ext uri="{FF2B5EF4-FFF2-40B4-BE49-F238E27FC236}">
                <a16:creationId xmlns:a16="http://schemas.microsoft.com/office/drawing/2014/main" id="{F4C6DA5B-12F3-C844-AE14-C529EFCE8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76" y="3221148"/>
            <a:ext cx="1404001" cy="196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 descr="一張含有 個人, 套裝, 領帶, 男人 的圖片&#10;&#10;自動產生的描述">
            <a:extLst>
              <a:ext uri="{FF2B5EF4-FFF2-40B4-BE49-F238E27FC236}">
                <a16:creationId xmlns:a16="http://schemas.microsoft.com/office/drawing/2014/main" id="{40F2F6BD-CB39-444E-917A-A7EB6F3C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955" y="3236504"/>
            <a:ext cx="1404001" cy="196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圓角化對角線角落矩形 20">
            <a:extLst>
              <a:ext uri="{FF2B5EF4-FFF2-40B4-BE49-F238E27FC236}">
                <a16:creationId xmlns:a16="http://schemas.microsoft.com/office/drawing/2014/main" id="{1C580BEB-7AD1-6A49-B522-39D09076A297}"/>
              </a:ext>
            </a:extLst>
          </p:cNvPr>
          <p:cNvSpPr/>
          <p:nvPr/>
        </p:nvSpPr>
        <p:spPr>
          <a:xfrm>
            <a:off x="0" y="5559906"/>
            <a:ext cx="6840538" cy="4347038"/>
          </a:xfrm>
          <a:prstGeom prst="round2Diag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u="sng" dirty="0">
                <a:solidFill>
                  <a:srgbClr val="FFFF00"/>
                </a:solidFill>
                <a:latin typeface="JAZZ LET PLAIN:1.0" pitchFamily="2" charset="0"/>
                <a:ea typeface="Microsoft YaHei UI" panose="020B0503020204020204" pitchFamily="34" charset="-122"/>
              </a:rPr>
              <a:t>11/26  15:30-16:15 (45mins)</a:t>
            </a:r>
            <a:br>
              <a:rPr kumimoji="1" lang="en-US" altLang="zh-TW" sz="2400" dirty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kumimoji="1" lang="en-US" altLang="zh-TW" sz="2400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1.1 </a:t>
            </a:r>
            <a:r>
              <a:rPr kumimoji="1"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跨國創業的契機及危機</a:t>
            </a:r>
          </a:p>
          <a:p>
            <a:r>
              <a:rPr kumimoji="1" lang="en-US" altLang="zh-TW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Venture Lin,D3522 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松仁社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PP Paul </a:t>
            </a:r>
            <a:r>
              <a:rPr kumimoji="1" lang="en-US" altLang="zh-TW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Yiu</a:t>
            </a:r>
            <a:endParaRPr kumimoji="1"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kumimoji="1" lang="en-US" altLang="zh-TW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1.2</a:t>
            </a:r>
            <a:r>
              <a:rPr kumimoji="1" lang="zh-TW" altLang="en-US" sz="2400" dirty="0">
                <a:solidFill>
                  <a:schemeClr val="accent5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企業在疫情時代的生存之道</a:t>
            </a:r>
            <a:endParaRPr kumimoji="1" lang="zh-TW" alt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 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PDG Nellie Lin,D3522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華新社 </a:t>
            </a:r>
            <a:r>
              <a:rPr kumimoji="1" lang="en-US" altLang="zh-TW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Shellyee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pic>
        <p:nvPicPr>
          <p:cNvPr id="25" name="圖片 24" descr="一張含有 個人, 笑臉, 擺姿勢 的圖片&#10;&#10;自動產生的描述">
            <a:extLst>
              <a:ext uri="{FF2B5EF4-FFF2-40B4-BE49-F238E27FC236}">
                <a16:creationId xmlns:a16="http://schemas.microsoft.com/office/drawing/2014/main" id="{F1D57267-0321-D342-B968-E7537D3F4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434" y="3221148"/>
            <a:ext cx="1405228" cy="196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 descr="一張含有 個人, 服飾, 牆, 室內 的圖片&#10;&#10;自動產生的描述">
            <a:extLst>
              <a:ext uri="{FF2B5EF4-FFF2-40B4-BE49-F238E27FC236}">
                <a16:creationId xmlns:a16="http://schemas.microsoft.com/office/drawing/2014/main" id="{24EB7604-9D7A-5A4F-AA0C-25993AF17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914" y="3236504"/>
            <a:ext cx="1393916" cy="194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122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DB7D313F-F2A0-1747-91E0-12F80A4D3B87}"/>
              </a:ext>
            </a:extLst>
          </p:cNvPr>
          <p:cNvSpPr/>
          <p:nvPr/>
        </p:nvSpPr>
        <p:spPr>
          <a:xfrm>
            <a:off x="0" y="1030464"/>
            <a:ext cx="1945532" cy="1658049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  <a:t>Nov</a:t>
            </a:r>
          </a:p>
          <a:p>
            <a:pPr algn="ctr">
              <a:lnSpc>
                <a:spcPts val="940"/>
              </a:lnSpc>
            </a:pP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27</a:t>
            </a:r>
            <a:endParaRPr kumimoji="1" lang="zh-TW" altLang="en-US" sz="7200" dirty="0">
              <a:solidFill>
                <a:schemeClr val="accent6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612CCC8-6E17-5F42-8EEC-AB5E081C1B4F}"/>
              </a:ext>
            </a:extLst>
          </p:cNvPr>
          <p:cNvSpPr/>
          <p:nvPr/>
        </p:nvSpPr>
        <p:spPr>
          <a:xfrm>
            <a:off x="1945532" y="1022808"/>
            <a:ext cx="4895006" cy="165804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RPC21 </a:t>
            </a: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亞太虛擬會議</a:t>
            </a:r>
            <a:b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</a:b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中文分組討論</a:t>
            </a: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Environment for Good</a:t>
            </a:r>
            <a:endParaRPr kumimoji="1" lang="zh-TW" alt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1" name="圓角化對角線角落矩形 20">
            <a:extLst>
              <a:ext uri="{FF2B5EF4-FFF2-40B4-BE49-F238E27FC236}">
                <a16:creationId xmlns:a16="http://schemas.microsoft.com/office/drawing/2014/main" id="{1C580BEB-7AD1-6A49-B522-39D09076A297}"/>
              </a:ext>
            </a:extLst>
          </p:cNvPr>
          <p:cNvSpPr/>
          <p:nvPr/>
        </p:nvSpPr>
        <p:spPr>
          <a:xfrm>
            <a:off x="0" y="6796733"/>
            <a:ext cx="6840538" cy="3110853"/>
          </a:xfrm>
          <a:prstGeom prst="round2Diag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u="sng" dirty="0">
                <a:solidFill>
                  <a:srgbClr val="FFFF00"/>
                </a:solidFill>
                <a:latin typeface="JAZZ LET PLAIN:1.0" pitchFamily="2" charset="0"/>
                <a:ea typeface="Microsoft YaHei UI" panose="020B0503020204020204" pitchFamily="34" charset="-122"/>
              </a:rPr>
              <a:t>11/27   14:15-15:00 (45mins)</a:t>
            </a:r>
          </a:p>
          <a:p>
            <a:r>
              <a:rPr kumimoji="1" lang="en-US" altLang="zh-TW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2.1 ESG </a:t>
            </a:r>
            <a:r>
              <a:rPr kumimoji="1" lang="en-US" altLang="zh-TW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kumimoji="1"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環保</a:t>
            </a:r>
            <a:r>
              <a:rPr kumimoji="1" lang="en-US" altLang="zh-TW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r>
              <a:rPr kumimoji="1"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社會責任及公司治理</a:t>
            </a:r>
            <a:r>
              <a:rPr kumimoji="1" lang="en-US" altLang="zh-TW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)-</a:t>
            </a:r>
            <a:r>
              <a:rPr kumimoji="1" lang="zh-TW" alt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愛地球也賺錢的雙贏策略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Leader Chu,D3502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滬尾社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PP Benson Liu/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百福社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PP Sunny</a:t>
            </a:r>
          </a:p>
          <a:p>
            <a:pPr>
              <a:lnSpc>
                <a:spcPts val="1080"/>
              </a:lnSpc>
            </a:pPr>
            <a:endParaRPr kumimoji="1" lang="en-US" altLang="zh-TW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2.2 </a:t>
            </a:r>
            <a:r>
              <a:rPr kumimoji="1" lang="zh-TW" alt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環境保護焦點領域 </a:t>
            </a:r>
            <a:r>
              <a:rPr kumimoji="1" lang="en-US" altLang="zh-TW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kumimoji="1" lang="zh-TW" altLang="en-U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銀合歡移除及復育全球獎助金案例）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May Lu,D3481</a:t>
            </a:r>
          </a:p>
          <a:p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DG Apps Huang,D3481</a:t>
            </a:r>
          </a:p>
        </p:txBody>
      </p:sp>
      <p:pic>
        <p:nvPicPr>
          <p:cNvPr id="6" name="圖片 5" descr="一張含有 個人, 室內, 眼鏡, 穿著 的圖片&#10;&#10;自動產生的描述">
            <a:extLst>
              <a:ext uri="{FF2B5EF4-FFF2-40B4-BE49-F238E27FC236}">
                <a16:creationId xmlns:a16="http://schemas.microsoft.com/office/drawing/2014/main" id="{AFE32C3E-F559-B246-938B-563040BBD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502" y="2845080"/>
            <a:ext cx="1359081" cy="1901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一張含有 個人, 牆, 領帶, 男人 的圖片&#10;&#10;自動產生的描述">
            <a:extLst>
              <a:ext uri="{FF2B5EF4-FFF2-40B4-BE49-F238E27FC236}">
                <a16:creationId xmlns:a16="http://schemas.microsoft.com/office/drawing/2014/main" id="{7FC95A3E-DAA3-D140-97A0-4DFFCC945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949" y="4820907"/>
            <a:ext cx="1358838" cy="190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 descr="一張含有 個人, 男人, 領帶, 套裝 的圖片&#10;&#10;自動產生的描述">
            <a:extLst>
              <a:ext uri="{FF2B5EF4-FFF2-40B4-BE49-F238E27FC236}">
                <a16:creationId xmlns:a16="http://schemas.microsoft.com/office/drawing/2014/main" id="{08547DDC-F06E-4A40-8A9A-CA8701858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425" y="2834036"/>
            <a:ext cx="1359634" cy="190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 descr="一張含有 個人, 男人, 牆, 套裝 的圖片&#10;&#10;自動產生的描述">
            <a:extLst>
              <a:ext uri="{FF2B5EF4-FFF2-40B4-BE49-F238E27FC236}">
                <a16:creationId xmlns:a16="http://schemas.microsoft.com/office/drawing/2014/main" id="{2CA6F0C2-F5D8-2948-A886-1057E7444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574" y="4813250"/>
            <a:ext cx="1358839" cy="190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 descr="一張含有 個人, 年輕, 笑臉, 擺姿勢 的圖片&#10;&#10;自動產生的描述">
            <a:extLst>
              <a:ext uri="{FF2B5EF4-FFF2-40B4-BE49-F238E27FC236}">
                <a16:creationId xmlns:a16="http://schemas.microsoft.com/office/drawing/2014/main" id="{CE623784-453A-8F41-AC25-7B3D96D04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849" y="4813250"/>
            <a:ext cx="1358839" cy="190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94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DB7D313F-F2A0-1747-91E0-12F80A4D3B87}"/>
              </a:ext>
            </a:extLst>
          </p:cNvPr>
          <p:cNvSpPr/>
          <p:nvPr/>
        </p:nvSpPr>
        <p:spPr>
          <a:xfrm>
            <a:off x="0" y="1055188"/>
            <a:ext cx="1945532" cy="163332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  <a:t>Nov</a:t>
            </a:r>
          </a:p>
          <a:p>
            <a:pPr algn="ctr">
              <a:lnSpc>
                <a:spcPts val="940"/>
              </a:lnSpc>
            </a:pP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7200" dirty="0">
                <a:solidFill>
                  <a:schemeClr val="accent2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27</a:t>
            </a:r>
            <a:endParaRPr kumimoji="1" lang="zh-TW" altLang="en-US" sz="7200" dirty="0">
              <a:solidFill>
                <a:schemeClr val="accent2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612CCC8-6E17-5F42-8EEC-AB5E081C1B4F}"/>
              </a:ext>
            </a:extLst>
          </p:cNvPr>
          <p:cNvSpPr/>
          <p:nvPr/>
        </p:nvSpPr>
        <p:spPr>
          <a:xfrm>
            <a:off x="1945532" y="1022808"/>
            <a:ext cx="4895006" cy="165804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RPC21 </a:t>
            </a: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亞太虛擬會議</a:t>
            </a:r>
            <a:b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</a:b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中文分組討論</a:t>
            </a: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Sustainability for Good</a:t>
            </a:r>
            <a:endParaRPr kumimoji="1" lang="zh-TW" alt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1" name="圓角化對角線角落矩形 20">
            <a:extLst>
              <a:ext uri="{FF2B5EF4-FFF2-40B4-BE49-F238E27FC236}">
                <a16:creationId xmlns:a16="http://schemas.microsoft.com/office/drawing/2014/main" id="{1C580BEB-7AD1-6A49-B522-39D09076A297}"/>
              </a:ext>
            </a:extLst>
          </p:cNvPr>
          <p:cNvSpPr/>
          <p:nvPr/>
        </p:nvSpPr>
        <p:spPr>
          <a:xfrm>
            <a:off x="0" y="6795655"/>
            <a:ext cx="6840538" cy="3111932"/>
          </a:xfrm>
          <a:prstGeom prst="round2Diag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u="sng" dirty="0">
                <a:solidFill>
                  <a:srgbClr val="FFFF00"/>
                </a:solidFill>
                <a:latin typeface="JAZZ LET PLAIN:1.0" pitchFamily="2" charset="0"/>
                <a:ea typeface="Microsoft YaHei UI" panose="020B0503020204020204" pitchFamily="34" charset="-122"/>
              </a:rPr>
              <a:t>11/27   16:00-16:45 (45mins)</a:t>
            </a:r>
            <a:endParaRPr kumimoji="1" lang="en-US" altLang="zh-TW" sz="3200" dirty="0">
              <a:solidFill>
                <a:srgbClr val="FFFF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3.1 </a:t>
            </a:r>
            <a:r>
              <a:rPr kumimoji="1" lang="zh-TW" alt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永續經營的秘訣及障礙</a:t>
            </a:r>
          </a:p>
          <a:p>
            <a:r>
              <a:rPr kumimoji="1" lang="en-US" altLang="zh-TW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DG Frank Hsu,D3482</a:t>
            </a:r>
          </a:p>
          <a:p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  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 </a:t>
            </a:r>
            <a:r>
              <a:rPr kumimoji="1" lang="en-US" altLang="zh-TW" sz="17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PDG Computer Chiu &amp; DGE Wendy Chiu,D3481</a:t>
            </a:r>
          </a:p>
          <a:p>
            <a:pPr>
              <a:lnSpc>
                <a:spcPts val="1020"/>
              </a:lnSpc>
            </a:pP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</a:p>
          <a:p>
            <a:pPr>
              <a:lnSpc>
                <a:spcPts val="1080"/>
              </a:lnSpc>
            </a:pPr>
            <a:endParaRPr kumimoji="1" lang="en-US" altLang="zh-TW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3.2</a:t>
            </a:r>
            <a:r>
              <a:rPr kumimoji="1" lang="zh-TW" alt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環境永續與綠色能源</a:t>
            </a:r>
            <a:br>
              <a:rPr kumimoji="1" lang="en-US" altLang="zh-TW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1" lang="en-US" altLang="zh-TW" sz="24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 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PDG JP Horng,D3481</a:t>
            </a:r>
          </a:p>
          <a:p>
            <a:pPr lvl="1"/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 華樂社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DS Joy Huang,D3523</a:t>
            </a:r>
          </a:p>
        </p:txBody>
      </p:sp>
      <p:pic>
        <p:nvPicPr>
          <p:cNvPr id="14" name="圖片 13" descr="一張含有 個人, 領帶, 套裝, 牆 的圖片&#10;&#10;自動產生的描述">
            <a:extLst>
              <a:ext uri="{FF2B5EF4-FFF2-40B4-BE49-F238E27FC236}">
                <a16:creationId xmlns:a16="http://schemas.microsoft.com/office/drawing/2014/main" id="{ECE46B7D-103C-E64E-BE03-F4A7A96A9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91" y="4836987"/>
            <a:ext cx="1356429" cy="189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 descr="一張含有 個人, 紅色, 擺姿勢 的圖片&#10;&#10;自動產生的描述">
            <a:extLst>
              <a:ext uri="{FF2B5EF4-FFF2-40B4-BE49-F238E27FC236}">
                <a16:creationId xmlns:a16="http://schemas.microsoft.com/office/drawing/2014/main" id="{836A51AC-67FA-994E-86DA-B9D12AB04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764" y="4836278"/>
            <a:ext cx="1354829" cy="189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圖片 17" descr="一張含有 個人, 男人, 室內, 牆 的圖片&#10;&#10;自動產生的描述">
            <a:extLst>
              <a:ext uri="{FF2B5EF4-FFF2-40B4-BE49-F238E27FC236}">
                <a16:creationId xmlns:a16="http://schemas.microsoft.com/office/drawing/2014/main" id="{A275EDE7-08F2-FE4E-AEA2-6DD14384A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127" y="2783532"/>
            <a:ext cx="1350461" cy="188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 descr="一張含有 個人, 男人, 領帶, 套裝 的圖片&#10;&#10;自動產生的描述">
            <a:extLst>
              <a:ext uri="{FF2B5EF4-FFF2-40B4-BE49-F238E27FC236}">
                <a16:creationId xmlns:a16="http://schemas.microsoft.com/office/drawing/2014/main" id="{27D9D983-0904-3F42-87AD-D4E69193D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887" y="2773008"/>
            <a:ext cx="1350461" cy="188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 descr="一張含有 女性, 服飾, 個人, 擺姿勢 的圖片&#10;&#10;自動產生的描述">
            <a:extLst>
              <a:ext uri="{FF2B5EF4-FFF2-40B4-BE49-F238E27FC236}">
                <a16:creationId xmlns:a16="http://schemas.microsoft.com/office/drawing/2014/main" id="{928734B9-505E-6946-9578-CA4E0818D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572" y="4836278"/>
            <a:ext cx="1350461" cy="189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11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DB7D313F-F2A0-1747-91E0-12F80A4D3B87}"/>
              </a:ext>
            </a:extLst>
          </p:cNvPr>
          <p:cNvSpPr/>
          <p:nvPr/>
        </p:nvSpPr>
        <p:spPr>
          <a:xfrm>
            <a:off x="0" y="1030466"/>
            <a:ext cx="1945532" cy="165804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  <a:t>Nov</a:t>
            </a:r>
          </a:p>
          <a:p>
            <a:pPr algn="ctr">
              <a:lnSpc>
                <a:spcPts val="940"/>
              </a:lnSpc>
            </a:pP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7200" dirty="0">
                <a:solidFill>
                  <a:schemeClr val="accent4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28</a:t>
            </a:r>
            <a:endParaRPr kumimoji="1" lang="zh-TW" altLang="en-US" sz="7200" dirty="0">
              <a:solidFill>
                <a:schemeClr val="accent4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612CCC8-6E17-5F42-8EEC-AB5E081C1B4F}"/>
              </a:ext>
            </a:extLst>
          </p:cNvPr>
          <p:cNvSpPr/>
          <p:nvPr/>
        </p:nvSpPr>
        <p:spPr>
          <a:xfrm>
            <a:off x="1945532" y="1022808"/>
            <a:ext cx="4895006" cy="165804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RPC21 </a:t>
            </a: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亞太虛擬會議</a:t>
            </a:r>
            <a:br>
              <a:rPr kumimoji="1" lang="en-US" altLang="zh-TW" sz="3200" dirty="0">
                <a:latin typeface="JAZZ LET PLAIN:1.0" pitchFamily="2" charset="0"/>
                <a:ea typeface="Microsoft YaHei UI" panose="020B0503020204020204" pitchFamily="34" charset="-122"/>
              </a:rPr>
            </a:br>
            <a:r>
              <a:rPr kumimoji="1" lang="zh-TW" altLang="en-US" sz="3200" dirty="0">
                <a:latin typeface="JAZZ LET PLAIN:1.0" pitchFamily="2" charset="0"/>
                <a:ea typeface="Microsoft YaHei UI" panose="020B0503020204020204" pitchFamily="34" charset="-122"/>
              </a:rPr>
              <a:t>中文分組討論</a:t>
            </a:r>
            <a:endParaRPr kumimoji="1" lang="en-US" altLang="zh-TW" sz="3200" dirty="0">
              <a:latin typeface="JAZZ LET PLAIN:1.0" pitchFamily="2" charset="0"/>
              <a:ea typeface="Microsoft YaHei UI" panose="020B0503020204020204" pitchFamily="34" charset="-122"/>
            </a:endParaRPr>
          </a:p>
          <a:p>
            <a:pPr algn="ctr"/>
            <a:r>
              <a:rPr kumimoji="1" lang="en-US" altLang="zh-TW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JAZZ LET PLAIN:1.0" pitchFamily="2" charset="0"/>
                <a:ea typeface="Microsoft YaHei UI" panose="020B0503020204020204" pitchFamily="34" charset="-122"/>
              </a:rPr>
              <a:t>Technology for Good</a:t>
            </a:r>
            <a:endParaRPr kumimoji="1" lang="zh-TW" alt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JAZZ LET PLAIN:1.0" pitchFamily="2" charset="0"/>
              <a:ea typeface="Microsoft YaHei UI" panose="020B0503020204020204" pitchFamily="34" charset="-122"/>
            </a:endParaRPr>
          </a:p>
        </p:txBody>
      </p:sp>
      <p:sp>
        <p:nvSpPr>
          <p:cNvPr id="21" name="圓角化對角線角落矩形 20">
            <a:extLst>
              <a:ext uri="{FF2B5EF4-FFF2-40B4-BE49-F238E27FC236}">
                <a16:creationId xmlns:a16="http://schemas.microsoft.com/office/drawing/2014/main" id="{1C580BEB-7AD1-6A49-B522-39D09076A297}"/>
              </a:ext>
            </a:extLst>
          </p:cNvPr>
          <p:cNvSpPr/>
          <p:nvPr/>
        </p:nvSpPr>
        <p:spPr>
          <a:xfrm>
            <a:off x="0" y="6154841"/>
            <a:ext cx="6840538" cy="3739454"/>
          </a:xfrm>
          <a:prstGeom prst="round2Diag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3200" u="sng" dirty="0">
                <a:solidFill>
                  <a:srgbClr val="FFFF00"/>
                </a:solidFill>
                <a:latin typeface="JAZZ LET PLAIN:1.0" pitchFamily="2" charset="0"/>
                <a:ea typeface="Microsoft YaHei UI" panose="020B0503020204020204" pitchFamily="34" charset="-122"/>
              </a:rPr>
              <a:t>11/28   16:00-16:45 (45mins)</a:t>
            </a:r>
          </a:p>
          <a:p>
            <a:r>
              <a:rPr kumimoji="1" lang="en-US" altLang="zh-TW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4.1 </a:t>
            </a:r>
            <a:r>
              <a:rPr kumimoji="1" lang="zh-TW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提升工業技術，再創產業升級</a:t>
            </a:r>
          </a:p>
          <a:p>
            <a:r>
              <a:rPr kumimoji="1" lang="zh-TW" alt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Daniel Tsai,D3510 </a:t>
            </a:r>
          </a:p>
          <a:p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Peter Cheng,D3501</a:t>
            </a:r>
          </a:p>
          <a:p>
            <a:endParaRPr kumimoji="1" lang="en-US" altLang="zh-TW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4.2 </a:t>
            </a:r>
            <a:r>
              <a:rPr kumimoji="1" lang="zh-TW" altLang="en-US" sz="2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了解雲企業，上雲走天下</a:t>
            </a:r>
            <a:endParaRPr kumimoji="1" lang="en-US" altLang="zh-TW" sz="24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kumimoji="1" lang="en-US" altLang="zh-TW" sz="2400" dirty="0">
              <a:solidFill>
                <a:schemeClr val="accent2">
                  <a:lumMod val="20000"/>
                  <a:lumOff val="8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kumimoji="1" lang="en-US" altLang="zh-TW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引言人 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PDG Pauline Leung,D3521</a:t>
            </a:r>
          </a:p>
          <a:p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	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分享人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kumimoji="1" lang="zh-TW" altLang="en-US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瑞英社 </a:t>
            </a:r>
            <a:r>
              <a:rPr kumimoji="1" lang="en-US" altLang="zh-TW" sz="2000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Rtn</a:t>
            </a:r>
            <a:r>
              <a:rPr kumimoji="1" lang="en-US" altLang="zh-TW" sz="2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Cynthia </a:t>
            </a:r>
            <a:r>
              <a:rPr kumimoji="1" lang="en-US" altLang="zh-TW" sz="2000" dirty="0" err="1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Chyn</a:t>
            </a:r>
            <a:endParaRPr kumimoji="1" lang="en-US" altLang="zh-TW" sz="2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A7E210-B7B6-4E43-BC26-15E39A84923A}"/>
              </a:ext>
            </a:extLst>
          </p:cNvPr>
          <p:cNvSpPr/>
          <p:nvPr/>
        </p:nvSpPr>
        <p:spPr>
          <a:xfrm>
            <a:off x="620046" y="8630531"/>
            <a:ext cx="228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dirty="0">
                <a:solidFill>
                  <a:schemeClr val="accent2">
                    <a:lumMod val="20000"/>
                    <a:lumOff val="8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（</a:t>
            </a:r>
            <a:r>
              <a:rPr kumimoji="1" lang="en-US" altLang="zh-TW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Cloud Industry</a:t>
            </a:r>
            <a:r>
              <a:rPr kumimoji="1" lang="zh-TW" altLang="en-US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）</a:t>
            </a:r>
          </a:p>
        </p:txBody>
      </p:sp>
      <p:pic>
        <p:nvPicPr>
          <p:cNvPr id="13" name="圖片 12" descr="一張含有 個人, 領帶, 套裝, 男人 的圖片&#10;&#10;自動產生的描述">
            <a:extLst>
              <a:ext uri="{FF2B5EF4-FFF2-40B4-BE49-F238E27FC236}">
                <a16:creationId xmlns:a16="http://schemas.microsoft.com/office/drawing/2014/main" id="{B99A9635-C5EC-9E44-A7BC-87594FA65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7" y="3338805"/>
            <a:ext cx="1541899" cy="215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 descr="一張含有 個人, 套裝, 穿著, 男人 的圖片&#10;&#10;自動產生的描述">
            <a:extLst>
              <a:ext uri="{FF2B5EF4-FFF2-40B4-BE49-F238E27FC236}">
                <a16:creationId xmlns:a16="http://schemas.microsoft.com/office/drawing/2014/main" id="{F1E89DD8-BF41-8A4F-A80B-E84253749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646" y="3342299"/>
            <a:ext cx="1541046" cy="2154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 descr="一張含有 個人, 眼鏡, 笑臉, 擺姿勢 的圖片&#10;&#10;自動產生的描述">
            <a:extLst>
              <a:ext uri="{FF2B5EF4-FFF2-40B4-BE49-F238E27FC236}">
                <a16:creationId xmlns:a16="http://schemas.microsoft.com/office/drawing/2014/main" id="{17E1B0DF-67AE-AC4E-8916-13CCA1EF6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85" y="3302163"/>
            <a:ext cx="1575711" cy="217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 descr="一張含有 個人, 服飾, 擺姿勢 的圖片&#10;&#10;自動產生的描述">
            <a:extLst>
              <a:ext uri="{FF2B5EF4-FFF2-40B4-BE49-F238E27FC236}">
                <a16:creationId xmlns:a16="http://schemas.microsoft.com/office/drawing/2014/main" id="{523755E8-AD00-9245-84F9-4CAA3244EF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5748" y="3339089"/>
            <a:ext cx="1541046" cy="215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9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9A4B8D-8036-1842-A96A-2F88426D7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1" name="圓角化對角線角落矩形 20">
            <a:extLst>
              <a:ext uri="{FF2B5EF4-FFF2-40B4-BE49-F238E27FC236}">
                <a16:creationId xmlns:a16="http://schemas.microsoft.com/office/drawing/2014/main" id="{1C580BEB-7AD1-6A49-B522-39D09076A297}"/>
              </a:ext>
            </a:extLst>
          </p:cNvPr>
          <p:cNvSpPr/>
          <p:nvPr/>
        </p:nvSpPr>
        <p:spPr>
          <a:xfrm>
            <a:off x="28046" y="1115886"/>
            <a:ext cx="6784445" cy="835834"/>
          </a:xfrm>
          <a:prstGeom prst="round2Diag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TW" altLang="en-US" sz="3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翻譯團隊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A1DE247-AC94-F941-95B6-9429FFCEF080}"/>
              </a:ext>
            </a:extLst>
          </p:cNvPr>
          <p:cNvSpPr/>
          <p:nvPr/>
        </p:nvSpPr>
        <p:spPr>
          <a:xfrm>
            <a:off x="2257532" y="7308179"/>
            <a:ext cx="1654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1400" dirty="0"/>
          </a:p>
          <a:p>
            <a:endParaRPr lang="zh-TW" altLang="en-US" sz="1400" dirty="0"/>
          </a:p>
          <a:p>
            <a:endParaRPr lang="zh-TW" altLang="en-US" sz="1400" dirty="0"/>
          </a:p>
          <a:p>
            <a:endParaRPr lang="zh-TW" altLang="en-US" sz="1400" dirty="0"/>
          </a:p>
        </p:txBody>
      </p:sp>
      <p:pic>
        <p:nvPicPr>
          <p:cNvPr id="34" name="圖片 33" descr="一張含有 個人, 服飾 的圖片&#10;&#10;自動產生的描述">
            <a:extLst>
              <a:ext uri="{FF2B5EF4-FFF2-40B4-BE49-F238E27FC236}">
                <a16:creationId xmlns:a16="http://schemas.microsoft.com/office/drawing/2014/main" id="{50749772-954F-4244-8B76-8AA20EB5F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13" y="1710293"/>
            <a:ext cx="1713625" cy="239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B856E0E5-5D79-E942-9FB7-4EB628AF45F2}"/>
              </a:ext>
            </a:extLst>
          </p:cNvPr>
          <p:cNvGrpSpPr/>
          <p:nvPr/>
        </p:nvGrpSpPr>
        <p:grpSpPr>
          <a:xfrm>
            <a:off x="1810166" y="4276992"/>
            <a:ext cx="1496160" cy="2533707"/>
            <a:chOff x="3561521" y="7088074"/>
            <a:chExt cx="1496160" cy="2533707"/>
          </a:xfrm>
        </p:grpSpPr>
        <p:pic>
          <p:nvPicPr>
            <p:cNvPr id="7" name="圖片 6" descr="一張含有 個人, 牆, 室內, 小男孩 的圖片&#10;&#10;自動產生的描述">
              <a:extLst>
                <a:ext uri="{FF2B5EF4-FFF2-40B4-BE49-F238E27FC236}">
                  <a16:creationId xmlns:a16="http://schemas.microsoft.com/office/drawing/2014/main" id="{BFE23CAE-34DC-9146-B4C5-0FC84B57A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1522" y="7088074"/>
              <a:ext cx="1496159" cy="21262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圓角化對角線角落矩形 23">
              <a:extLst>
                <a:ext uri="{FF2B5EF4-FFF2-40B4-BE49-F238E27FC236}">
                  <a16:creationId xmlns:a16="http://schemas.microsoft.com/office/drawing/2014/main" id="{817C3B71-B681-D14E-995F-768A0E4BD74A}"/>
                </a:ext>
              </a:extLst>
            </p:cNvPr>
            <p:cNvSpPr/>
            <p:nvPr/>
          </p:nvSpPr>
          <p:spPr>
            <a:xfrm>
              <a:off x="3561521" y="8847263"/>
              <a:ext cx="1496160" cy="774518"/>
            </a:xfrm>
            <a:prstGeom prst="round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TW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r>
                <a:rPr lang="zh-TW" altLang="zh-TW" sz="1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 Andrea Wu</a:t>
              </a:r>
              <a:br>
                <a:rPr lang="en-US" altLang="zh-TW" sz="1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TW" altLang="zh-TW" sz="14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台北瑞英社</a:t>
              </a:r>
            </a:p>
            <a:p>
              <a:pPr algn="ctr"/>
              <a:endParaRPr kumimoji="1" lang="en-US" altLang="zh-TW" sz="14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B06EDA40-3516-D442-8EA1-0E540A43EA8D}"/>
              </a:ext>
            </a:extLst>
          </p:cNvPr>
          <p:cNvGrpSpPr/>
          <p:nvPr/>
        </p:nvGrpSpPr>
        <p:grpSpPr>
          <a:xfrm>
            <a:off x="5159260" y="4231787"/>
            <a:ext cx="1495001" cy="2578912"/>
            <a:chOff x="430313" y="7162659"/>
            <a:chExt cx="1495001" cy="2578912"/>
          </a:xfrm>
        </p:grpSpPr>
        <p:pic>
          <p:nvPicPr>
            <p:cNvPr id="10" name="圖片 9" descr="一張含有 個人, 男人, 套裝, 領帶 的圖片&#10;&#10;自動產生的描述">
              <a:extLst>
                <a:ext uri="{FF2B5EF4-FFF2-40B4-BE49-F238E27FC236}">
                  <a16:creationId xmlns:a16="http://schemas.microsoft.com/office/drawing/2014/main" id="{BB4F42CD-2099-A24E-8EDE-62D0BAD82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379" y="7162659"/>
              <a:ext cx="1489935" cy="2117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圓角化對角線角落矩形 19">
              <a:extLst>
                <a:ext uri="{FF2B5EF4-FFF2-40B4-BE49-F238E27FC236}">
                  <a16:creationId xmlns:a16="http://schemas.microsoft.com/office/drawing/2014/main" id="{B07B32A2-57A2-7245-9359-52CAA8A8473A}"/>
                </a:ext>
              </a:extLst>
            </p:cNvPr>
            <p:cNvSpPr/>
            <p:nvPr/>
          </p:nvSpPr>
          <p:spPr>
            <a:xfrm>
              <a:off x="908148" y="8913775"/>
              <a:ext cx="1017165" cy="827796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endPara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endPara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endPara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6" name="圓角化對角線角落矩形 15">
              <a:extLst>
                <a:ext uri="{FF2B5EF4-FFF2-40B4-BE49-F238E27FC236}">
                  <a16:creationId xmlns:a16="http://schemas.microsoft.com/office/drawing/2014/main" id="{35B1304D-AB64-154B-8CD4-A2C6A9CE4889}"/>
                </a:ext>
              </a:extLst>
            </p:cNvPr>
            <p:cNvSpPr/>
            <p:nvPr/>
          </p:nvSpPr>
          <p:spPr>
            <a:xfrm>
              <a:off x="430313" y="8913775"/>
              <a:ext cx="1378144" cy="827796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PP </a:t>
              </a:r>
              <a:endParaRPr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r>
                <a:rPr lang="zh-TW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Building Liao </a:t>
              </a:r>
              <a:endParaRPr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pPr algn="ctr"/>
              <a:r>
                <a:rPr lang="zh-TW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台北社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3880A94E-67C8-B046-9BFC-BC92BE723EDD}"/>
              </a:ext>
            </a:extLst>
          </p:cNvPr>
          <p:cNvGrpSpPr/>
          <p:nvPr/>
        </p:nvGrpSpPr>
        <p:grpSpPr>
          <a:xfrm>
            <a:off x="3494462" y="4221194"/>
            <a:ext cx="1496160" cy="2616361"/>
            <a:chOff x="2143938" y="7108555"/>
            <a:chExt cx="1496160" cy="2616361"/>
          </a:xfrm>
        </p:grpSpPr>
        <p:pic>
          <p:nvPicPr>
            <p:cNvPr id="28" name="圖片 27" descr="一張含有 個人, 男人, 室內, 擺姿勢 的圖片&#10;&#10;自動產生的描述">
              <a:extLst>
                <a:ext uri="{FF2B5EF4-FFF2-40B4-BE49-F238E27FC236}">
                  <a16:creationId xmlns:a16="http://schemas.microsoft.com/office/drawing/2014/main" id="{752544D0-8871-DD4E-BC23-D28649ED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0166" y="7108555"/>
              <a:ext cx="1489931" cy="2117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圓角化對角線角落矩形 22">
              <a:extLst>
                <a:ext uri="{FF2B5EF4-FFF2-40B4-BE49-F238E27FC236}">
                  <a16:creationId xmlns:a16="http://schemas.microsoft.com/office/drawing/2014/main" id="{C8194B69-CEFD-A446-AB38-658A798C2D4F}"/>
                </a:ext>
              </a:extLst>
            </p:cNvPr>
            <p:cNvSpPr/>
            <p:nvPr/>
          </p:nvSpPr>
          <p:spPr>
            <a:xfrm>
              <a:off x="2143938" y="8897120"/>
              <a:ext cx="1496160" cy="827796"/>
            </a:xfrm>
            <a:prstGeom prst="round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 Bo Hsiang </a:t>
              </a:r>
              <a:br>
                <a:rPr kumimoji="1" lang="en-US" altLang="zh-TW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kumimoji="1" lang="zh-TW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台北傳齊社</a:t>
              </a:r>
            </a:p>
          </p:txBody>
        </p:sp>
      </p:grpSp>
      <p:pic>
        <p:nvPicPr>
          <p:cNvPr id="32" name="圖片 31" descr="一張含有 個人, 男人, 套裝, 笑臉 的圖片&#10;&#10;自動產生的描述">
            <a:extLst>
              <a:ext uri="{FF2B5EF4-FFF2-40B4-BE49-F238E27FC236}">
                <a16:creationId xmlns:a16="http://schemas.microsoft.com/office/drawing/2014/main" id="{9D89F0FE-9790-164C-9BE6-2C40669BB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5213" y="7097916"/>
            <a:ext cx="1575178" cy="217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圓角化對角線角落矩形 18">
            <a:extLst>
              <a:ext uri="{FF2B5EF4-FFF2-40B4-BE49-F238E27FC236}">
                <a16:creationId xmlns:a16="http://schemas.microsoft.com/office/drawing/2014/main" id="{E5596AC3-5F63-4C43-8F83-64046FFBD726}"/>
              </a:ext>
            </a:extLst>
          </p:cNvPr>
          <p:cNvSpPr/>
          <p:nvPr/>
        </p:nvSpPr>
        <p:spPr>
          <a:xfrm>
            <a:off x="1785213" y="8791702"/>
            <a:ext cx="1575178" cy="841598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PP </a:t>
            </a:r>
          </a:p>
          <a:p>
            <a:pPr algn="ctr"/>
            <a:r>
              <a: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Clayton Tsai </a:t>
            </a:r>
          </a:p>
          <a:p>
            <a:pPr algn="ctr"/>
            <a:r>
              <a:rPr kumimoji="1" lang="zh-TW" altLang="en-US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台北城中社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24951D5-841E-0B4C-9A15-6F9CB0326E57}"/>
              </a:ext>
            </a:extLst>
          </p:cNvPr>
          <p:cNvGrpSpPr/>
          <p:nvPr/>
        </p:nvGrpSpPr>
        <p:grpSpPr>
          <a:xfrm>
            <a:off x="3557785" y="7080656"/>
            <a:ext cx="1459667" cy="2552644"/>
            <a:chOff x="3524571" y="4251241"/>
            <a:chExt cx="1459667" cy="2552644"/>
          </a:xfrm>
        </p:grpSpPr>
        <p:pic>
          <p:nvPicPr>
            <p:cNvPr id="36" name="圖片 35" descr="一張含有 個人, 男人, 穿著, 擺姿勢 的圖片&#10;&#10;自動產生的描述">
              <a:extLst>
                <a:ext uri="{FF2B5EF4-FFF2-40B4-BE49-F238E27FC236}">
                  <a16:creationId xmlns:a16="http://schemas.microsoft.com/office/drawing/2014/main" id="{3C9F0100-0CC9-7C43-A352-5410A190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24571" y="4251241"/>
              <a:ext cx="1459667" cy="2167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圓角化對角線角落矩形 17">
              <a:extLst>
                <a:ext uri="{FF2B5EF4-FFF2-40B4-BE49-F238E27FC236}">
                  <a16:creationId xmlns:a16="http://schemas.microsoft.com/office/drawing/2014/main" id="{4764D978-27FA-164B-9B0E-A58B33F6B5FC}"/>
                </a:ext>
              </a:extLst>
            </p:cNvPr>
            <p:cNvSpPr/>
            <p:nvPr/>
          </p:nvSpPr>
          <p:spPr>
            <a:xfrm>
              <a:off x="3524571" y="5962287"/>
              <a:ext cx="1459667" cy="841598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 Kent Shen </a:t>
              </a:r>
              <a:br>
                <a:rPr kumimoji="1" lang="en-US" altLang="zh-TW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kumimoji="1" lang="zh-TW" altLang="en-US" sz="14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台北英倫社</a:t>
              </a:r>
            </a:p>
          </p:txBody>
        </p:sp>
      </p:grpSp>
      <p:pic>
        <p:nvPicPr>
          <p:cNvPr id="30" name="圖片 29" descr="一張含有 個人, 年輕, 擺姿勢 的圖片&#10;&#10;自動產生的描述">
            <a:extLst>
              <a:ext uri="{FF2B5EF4-FFF2-40B4-BE49-F238E27FC236}">
                <a16:creationId xmlns:a16="http://schemas.microsoft.com/office/drawing/2014/main" id="{E52DE0EE-2672-594A-8680-2EA136355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3218" y="7093856"/>
            <a:ext cx="1463166" cy="217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圓角化對角線角落矩形 10">
            <a:extLst>
              <a:ext uri="{FF2B5EF4-FFF2-40B4-BE49-F238E27FC236}">
                <a16:creationId xmlns:a16="http://schemas.microsoft.com/office/drawing/2014/main" id="{AF1C84B3-05A5-6D46-AAB8-710B38C4F222}"/>
              </a:ext>
            </a:extLst>
          </p:cNvPr>
          <p:cNvSpPr/>
          <p:nvPr/>
        </p:nvSpPr>
        <p:spPr>
          <a:xfrm>
            <a:off x="5233165" y="8816201"/>
            <a:ext cx="1485727" cy="83583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CP Sue </a:t>
            </a:r>
            <a:r>
              <a:rPr kumimoji="1" lang="en-US" altLang="zh-TW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Wun</a:t>
            </a:r>
            <a:r>
              <a: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br>
              <a:rPr kumimoji="1" lang="en-US" altLang="zh-TW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kumimoji="1" lang="zh-TW" altLang="en-US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台北達仁社</a:t>
            </a:r>
          </a:p>
        </p:txBody>
      </p:sp>
      <p:sp>
        <p:nvSpPr>
          <p:cNvPr id="26" name="圓角化對角線角落矩形 25">
            <a:extLst>
              <a:ext uri="{FF2B5EF4-FFF2-40B4-BE49-F238E27FC236}">
                <a16:creationId xmlns:a16="http://schemas.microsoft.com/office/drawing/2014/main" id="{FB128F34-0BF5-8A4F-9D00-26721DBAC887}"/>
              </a:ext>
            </a:extLst>
          </p:cNvPr>
          <p:cNvSpPr/>
          <p:nvPr/>
        </p:nvSpPr>
        <p:spPr>
          <a:xfrm>
            <a:off x="1792252" y="3356737"/>
            <a:ext cx="4900580" cy="729182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節目主委</a:t>
            </a:r>
            <a:r>
              <a:rPr kumimoji="1"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PDG Sara,D3521</a:t>
            </a:r>
          </a:p>
        </p:txBody>
      </p:sp>
    </p:spTree>
    <p:extLst>
      <p:ext uri="{BB962C8B-B14F-4D97-AF65-F5344CB8AC3E}">
        <p14:creationId xmlns:p14="http://schemas.microsoft.com/office/powerpoint/2010/main" val="302228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7E1C281-8CCC-9B48-BD21-CB860D18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1350"/>
            <a:ext cx="6840538" cy="18295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967195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大會儀式＆主題演講</a:t>
            </a:r>
            <a:r>
              <a:rPr kumimoji="1" lang="en-US" altLang="zh-TW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 (Ceremony &amp; Keynote) </a:t>
            </a:r>
            <a:r>
              <a:rPr kumimoji="1" lang="zh-TW" altLang="en-US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時程</a:t>
            </a:r>
            <a:r>
              <a:rPr kumimoji="1" lang="en-US" altLang="zh-TW" sz="1864" dirty="0"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en-US" altLang="zh-TW" sz="1400" dirty="0">
                <a:latin typeface="PingFang TC" panose="020B0400000000000000" pitchFamily="34" charset="-120"/>
                <a:ea typeface="PingFang TC" panose="020B0400000000000000" pitchFamily="34" charset="-120"/>
              </a:rPr>
              <a:t>_</a:t>
            </a:r>
            <a:r>
              <a:rPr kumimoji="1" lang="en-US" altLang="zh-TW" sz="1400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V6 1122</a:t>
            </a:r>
            <a:endParaRPr kumimoji="1" lang="zh-TW" altLang="en-US" sz="1400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206115C-BFB0-C14E-B8CA-1C3614F49658}"/>
              </a:ext>
            </a:extLst>
          </p:cNvPr>
          <p:cNvSpPr/>
          <p:nvPr/>
        </p:nvSpPr>
        <p:spPr>
          <a:xfrm>
            <a:off x="159820" y="7340914"/>
            <a:ext cx="68397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盛會依五大主題</a:t>
            </a:r>
            <a:r>
              <a:rPr kumimoji="1" lang="en-US" altLang="zh-TW" sz="2400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,</a:t>
            </a:r>
            <a:r>
              <a:rPr kumimoji="1" lang="zh-TW" altLang="en-US" sz="2400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分別進行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zh-TW" altLang="en-US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相關主題演講後</a:t>
            </a:r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,</a:t>
            </a:r>
            <a:r>
              <a:rPr kumimoji="1" lang="zh-TW" altLang="en-US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並有</a:t>
            </a:r>
            <a:r>
              <a:rPr kumimoji="1" lang="zh-TW" altLang="en-US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五個次主題分組討論 </a:t>
            </a:r>
            <a:r>
              <a:rPr kumimoji="1"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(</a:t>
            </a:r>
            <a:r>
              <a:rPr kumimoji="1"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Breakout sessions) </a:t>
            </a:r>
          </a:p>
          <a:p>
            <a:r>
              <a:rPr kumimoji="1" lang="zh-TW" altLang="en-US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同步在主展館中進行</a:t>
            </a:r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,</a:t>
            </a:r>
            <a:r>
              <a:rPr kumimoji="1" lang="zh-TW" altLang="en-US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可自由點選參加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&gt;Fireside Chat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&gt;Masterclass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&gt;Field Trip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en-US" altLang="zh-TW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&gt;Town Hall</a:t>
            </a:r>
            <a:endParaRPr lang="en-US" altLang="zh-TW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r>
              <a:rPr kumimoji="1"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&gt;Taiwan Panel Discussion</a:t>
            </a:r>
            <a:r>
              <a:rPr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 (</a:t>
            </a: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中文分組討論室</a:t>
            </a:r>
            <a:r>
              <a:rPr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) </a:t>
            </a:r>
            <a:r>
              <a:rPr lang="zh-TW" altLang="en-US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細節見</a:t>
            </a:r>
            <a:r>
              <a:rPr lang="en-US" altLang="zh-TW" b="1" u="sng" dirty="0">
                <a:solidFill>
                  <a:schemeClr val="accent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P.14-P.19</a:t>
            </a:r>
            <a:endParaRPr lang="zh-TW" altLang="en-US" b="1" u="sng" dirty="0">
              <a:solidFill>
                <a:schemeClr val="accent1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B7B949F-0552-1F42-A32E-4C675DD0A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4128"/>
            <a:ext cx="6840538" cy="41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5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2C434A5-80E9-3B4D-8618-36401E1BF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166017"/>
            <a:ext cx="6863869" cy="522888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946821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國際扶輪社長會議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亞太展館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(RPC21 Manila)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4" name="圓角化對角線角落矩形 13">
            <a:extLst>
              <a:ext uri="{FF2B5EF4-FFF2-40B4-BE49-F238E27FC236}">
                <a16:creationId xmlns:a16="http://schemas.microsoft.com/office/drawing/2014/main" id="{C5AB5162-8A57-ED4B-A949-B85E65444122}"/>
              </a:ext>
            </a:extLst>
          </p:cNvPr>
          <p:cNvSpPr/>
          <p:nvPr/>
        </p:nvSpPr>
        <p:spPr>
          <a:xfrm>
            <a:off x="0" y="4679552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請至網站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: rpc21.vfairs.com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6" name="圖片 15" descr="一張含有 文字, 個人, 螢幕擷取畫面 的圖片&#10;&#10;自動產生的描述">
            <a:extLst>
              <a:ext uri="{FF2B5EF4-FFF2-40B4-BE49-F238E27FC236}">
                <a16:creationId xmlns:a16="http://schemas.microsoft.com/office/drawing/2014/main" id="{D17F123D-7953-024F-BBE8-E114A8CD7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334" y="5394897"/>
            <a:ext cx="6840538" cy="4275336"/>
          </a:xfrm>
          <a:prstGeom prst="rect">
            <a:avLst/>
          </a:prstGeom>
        </p:spPr>
      </p:pic>
      <p:sp>
        <p:nvSpPr>
          <p:cNvPr id="17" name="圓角化對角線角落矩形 16">
            <a:extLst>
              <a:ext uri="{FF2B5EF4-FFF2-40B4-BE49-F238E27FC236}">
                <a16:creationId xmlns:a16="http://schemas.microsoft.com/office/drawing/2014/main" id="{6D88F41F-13EC-484C-85FA-7E3F8C77B933}"/>
              </a:ext>
            </a:extLst>
          </p:cNvPr>
          <p:cNvSpPr/>
          <p:nvPr/>
        </p:nvSpPr>
        <p:spPr>
          <a:xfrm>
            <a:off x="23334" y="9359104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RPC21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的虛擬會場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: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rpc21.vfairs.com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5F31BB7-6D1D-B84D-84BD-66B3B7B338A6}"/>
              </a:ext>
            </a:extLst>
          </p:cNvPr>
          <p:cNvSpPr/>
          <p:nvPr/>
        </p:nvSpPr>
        <p:spPr>
          <a:xfrm>
            <a:off x="4669751" y="7229748"/>
            <a:ext cx="2170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點選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“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進入會場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</a:p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Enter Event</a:t>
            </a:r>
            <a:endParaRPr lang="zh-TW" altLang="en-US" dirty="0"/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C8951B68-7AA4-6149-AAE7-8A2EB4B0B814}"/>
              </a:ext>
            </a:extLst>
          </p:cNvPr>
          <p:cNvSpPr/>
          <p:nvPr/>
        </p:nvSpPr>
        <p:spPr>
          <a:xfrm>
            <a:off x="658984" y="5593318"/>
            <a:ext cx="950259" cy="28687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6D70D7F-0734-AA4C-96E5-DEF7279A3EED}"/>
              </a:ext>
            </a:extLst>
          </p:cNvPr>
          <p:cNvSpPr/>
          <p:nvPr/>
        </p:nvSpPr>
        <p:spPr>
          <a:xfrm>
            <a:off x="-23334" y="6877922"/>
            <a:ext cx="2294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1-</a:t>
            </a:r>
            <a:r>
              <a:rPr lang="zh-TW" altLang="en-US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輸入虛擬會場網址 </a:t>
            </a:r>
            <a:br>
              <a:rPr lang="en-US" altLang="zh-TW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   </a:t>
            </a:r>
            <a:r>
              <a:rPr lang="zh-TW" altLang="en-US" dirty="0">
                <a:solidFill>
                  <a:srgbClr val="FFFF00"/>
                </a:solidFill>
                <a:latin typeface="Heiti TC Medium" pitchFamily="2" charset="-128"/>
                <a:ea typeface="Heiti TC Medium" pitchFamily="2" charset="-128"/>
              </a:rPr>
              <a:t>rpc21.vfairs.com</a:t>
            </a:r>
          </a:p>
        </p:txBody>
      </p:sp>
      <p:sp>
        <p:nvSpPr>
          <p:cNvPr id="21" name="向下箭號 20">
            <a:extLst>
              <a:ext uri="{FF2B5EF4-FFF2-40B4-BE49-F238E27FC236}">
                <a16:creationId xmlns:a16="http://schemas.microsoft.com/office/drawing/2014/main" id="{5349E084-B912-0647-BE91-37DF0C42096A}"/>
              </a:ext>
            </a:extLst>
          </p:cNvPr>
          <p:cNvSpPr/>
          <p:nvPr/>
        </p:nvSpPr>
        <p:spPr>
          <a:xfrm rot="10800000">
            <a:off x="5731810" y="6416556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向下箭號 21">
            <a:extLst>
              <a:ext uri="{FF2B5EF4-FFF2-40B4-BE49-F238E27FC236}">
                <a16:creationId xmlns:a16="http://schemas.microsoft.com/office/drawing/2014/main" id="{01A37B55-7B5F-2B4F-967E-72B8249BB91A}"/>
              </a:ext>
            </a:extLst>
          </p:cNvPr>
          <p:cNvSpPr/>
          <p:nvPr/>
        </p:nvSpPr>
        <p:spPr>
          <a:xfrm rot="10800000">
            <a:off x="1609243" y="6162935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0125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EA1A332B-46D2-9448-ACFA-62F8104F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1845"/>
            <a:ext cx="6840538" cy="42753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946821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國際扶輪社長會議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亞太展館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(RPC21 Manila)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4" name="圓角化對角線角落矩形 13">
            <a:extLst>
              <a:ext uri="{FF2B5EF4-FFF2-40B4-BE49-F238E27FC236}">
                <a16:creationId xmlns:a16="http://schemas.microsoft.com/office/drawing/2014/main" id="{C5AB5162-8A57-ED4B-A949-B85E65444122}"/>
              </a:ext>
            </a:extLst>
          </p:cNvPr>
          <p:cNvSpPr/>
          <p:nvPr/>
        </p:nvSpPr>
        <p:spPr>
          <a:xfrm>
            <a:off x="0" y="3628965"/>
            <a:ext cx="6840538" cy="548484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accent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</a:t>
            </a:r>
            <a:r>
              <a:rPr kumimoji="1" lang="zh-TW" altLang="en-US" dirty="0">
                <a:solidFill>
                  <a:schemeClr val="accent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請輸入報名時登記的</a:t>
            </a:r>
            <a:r>
              <a:rPr kumimoji="1" lang="en-US" altLang="zh-TW" dirty="0">
                <a:solidFill>
                  <a:schemeClr val="accent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Mail Address</a:t>
            </a:r>
            <a:endParaRPr kumimoji="1" lang="zh-TW" altLang="en-US" dirty="0">
              <a:solidFill>
                <a:schemeClr val="accent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3" name="向下箭號 22">
            <a:extLst>
              <a:ext uri="{FF2B5EF4-FFF2-40B4-BE49-F238E27FC236}">
                <a16:creationId xmlns:a16="http://schemas.microsoft.com/office/drawing/2014/main" id="{3B2CF535-FFCA-824D-9FEE-71D93451D484}"/>
              </a:ext>
            </a:extLst>
          </p:cNvPr>
          <p:cNvSpPr/>
          <p:nvPr/>
        </p:nvSpPr>
        <p:spPr>
          <a:xfrm rot="10800000">
            <a:off x="1918567" y="2982635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226E9CED-BDFE-0445-805D-9E64FB80D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32252"/>
            <a:ext cx="6840538" cy="4275336"/>
          </a:xfrm>
          <a:prstGeom prst="rect">
            <a:avLst/>
          </a:prstGeom>
        </p:spPr>
      </p:pic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D0223708-F08C-B14D-BC5F-18C5734A2FA1}"/>
              </a:ext>
            </a:extLst>
          </p:cNvPr>
          <p:cNvSpPr/>
          <p:nvPr/>
        </p:nvSpPr>
        <p:spPr>
          <a:xfrm>
            <a:off x="0" y="7762673"/>
            <a:ext cx="6840538" cy="548484"/>
          </a:xfrm>
          <a:prstGeom prst="round2Diag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4-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恭喜！！登錄成功！！</a:t>
            </a:r>
          </a:p>
        </p:txBody>
      </p:sp>
      <p:sp>
        <p:nvSpPr>
          <p:cNvPr id="25" name="向下箭號 24">
            <a:extLst>
              <a:ext uri="{FF2B5EF4-FFF2-40B4-BE49-F238E27FC236}">
                <a16:creationId xmlns:a16="http://schemas.microsoft.com/office/drawing/2014/main" id="{AA8EB2F2-6770-9947-B78E-1C9BB42911B1}"/>
              </a:ext>
            </a:extLst>
          </p:cNvPr>
          <p:cNvSpPr/>
          <p:nvPr/>
        </p:nvSpPr>
        <p:spPr>
          <a:xfrm rot="10800000">
            <a:off x="1918567" y="7116343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475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946821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國際扶輪社長會議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主展會會場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pic>
        <p:nvPicPr>
          <p:cNvPr id="3" name="圖片 2" descr="一張含有 文字, 路面 的圖片&#10;&#10;自動產生的描述">
            <a:extLst>
              <a:ext uri="{FF2B5EF4-FFF2-40B4-BE49-F238E27FC236}">
                <a16:creationId xmlns:a16="http://schemas.microsoft.com/office/drawing/2014/main" id="{B8DA8EC0-4261-1047-B97C-085A6003D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5305"/>
            <a:ext cx="6840538" cy="4275336"/>
          </a:xfrm>
          <a:prstGeom prst="rect">
            <a:avLst/>
          </a:prstGeom>
        </p:spPr>
      </p:pic>
      <p:pic>
        <p:nvPicPr>
          <p:cNvPr id="6" name="圖片 5" descr="一張含有 建築物 的圖片&#10;&#10;自動產生的描述">
            <a:extLst>
              <a:ext uri="{FF2B5EF4-FFF2-40B4-BE49-F238E27FC236}">
                <a16:creationId xmlns:a16="http://schemas.microsoft.com/office/drawing/2014/main" id="{64D0E89D-6013-F540-B926-24E0761E6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6494"/>
            <a:ext cx="6840538" cy="4275336"/>
          </a:xfrm>
          <a:prstGeom prst="rect">
            <a:avLst/>
          </a:prstGeom>
        </p:spPr>
      </p:pic>
      <p:sp>
        <p:nvSpPr>
          <p:cNvPr id="15" name="圓角化對角線角落矩形 14">
            <a:extLst>
              <a:ext uri="{FF2B5EF4-FFF2-40B4-BE49-F238E27FC236}">
                <a16:creationId xmlns:a16="http://schemas.microsoft.com/office/drawing/2014/main" id="{7D02688F-6E16-5C49-AC9C-4F96F485D88C}"/>
              </a:ext>
            </a:extLst>
          </p:cNvPr>
          <p:cNvSpPr/>
          <p:nvPr/>
        </p:nvSpPr>
        <p:spPr>
          <a:xfrm>
            <a:off x="0" y="5358010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讓我們一起進入會場 “”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Enter Here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6" name="向下箭號 15">
            <a:extLst>
              <a:ext uri="{FF2B5EF4-FFF2-40B4-BE49-F238E27FC236}">
                <a16:creationId xmlns:a16="http://schemas.microsoft.com/office/drawing/2014/main" id="{72FEAD0D-C89C-5149-A7CC-2B0440A33C1A}"/>
              </a:ext>
            </a:extLst>
          </p:cNvPr>
          <p:cNvSpPr/>
          <p:nvPr/>
        </p:nvSpPr>
        <p:spPr>
          <a:xfrm rot="10800000">
            <a:off x="2743320" y="7765953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216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, 顯示 的圖片&#10;&#10;自動產生的描述">
            <a:extLst>
              <a:ext uri="{FF2B5EF4-FFF2-40B4-BE49-F238E27FC236}">
                <a16:creationId xmlns:a16="http://schemas.microsoft.com/office/drawing/2014/main" id="{E7E05EAC-27E9-0F4D-9ED0-5A58C890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2244"/>
            <a:ext cx="6840538" cy="42753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9C0A0282-97FB-9448-B2C9-55EB0B97F86B}"/>
              </a:ext>
            </a:extLst>
          </p:cNvPr>
          <p:cNvSpPr/>
          <p:nvPr/>
        </p:nvSpPr>
        <p:spPr>
          <a:xfrm>
            <a:off x="0" y="946821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首先來到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技術支援櫃台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“Info”,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主展館請由右入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(Auditorium)</a:t>
            </a:r>
            <a:endParaRPr kumimoji="1" lang="zh-TW" altLang="en-US" dirty="0">
              <a:solidFill>
                <a:srgbClr val="FFFF0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5" name="圓角化對角線角落矩形 14">
            <a:extLst>
              <a:ext uri="{FF2B5EF4-FFF2-40B4-BE49-F238E27FC236}">
                <a16:creationId xmlns:a16="http://schemas.microsoft.com/office/drawing/2014/main" id="{7D02688F-6E16-5C49-AC9C-4F96F485D88C}"/>
              </a:ext>
            </a:extLst>
          </p:cNvPr>
          <p:cNvSpPr/>
          <p:nvPr/>
        </p:nvSpPr>
        <p:spPr>
          <a:xfrm>
            <a:off x="0" y="5223834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歡迎來到大會主展館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展館分為三個部分</a:t>
            </a:r>
          </a:p>
        </p:txBody>
      </p:sp>
      <p:sp>
        <p:nvSpPr>
          <p:cNvPr id="16" name="向下箭號 15">
            <a:extLst>
              <a:ext uri="{FF2B5EF4-FFF2-40B4-BE49-F238E27FC236}">
                <a16:creationId xmlns:a16="http://schemas.microsoft.com/office/drawing/2014/main" id="{72FEAD0D-C89C-5149-A7CC-2B0440A33C1A}"/>
              </a:ext>
            </a:extLst>
          </p:cNvPr>
          <p:cNvSpPr/>
          <p:nvPr/>
        </p:nvSpPr>
        <p:spPr>
          <a:xfrm rot="10800000">
            <a:off x="2743320" y="7765953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向下箭號 11">
            <a:extLst>
              <a:ext uri="{FF2B5EF4-FFF2-40B4-BE49-F238E27FC236}">
                <a16:creationId xmlns:a16="http://schemas.microsoft.com/office/drawing/2014/main" id="{A2416672-66D8-9342-B3D4-97696DDA1F33}"/>
              </a:ext>
            </a:extLst>
          </p:cNvPr>
          <p:cNvSpPr/>
          <p:nvPr/>
        </p:nvSpPr>
        <p:spPr>
          <a:xfrm rot="10800000">
            <a:off x="6069226" y="3498551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1BC4336-E90B-A240-8B0F-EB977176016E}"/>
              </a:ext>
            </a:extLst>
          </p:cNvPr>
          <p:cNvSpPr/>
          <p:nvPr/>
        </p:nvSpPr>
        <p:spPr>
          <a:xfrm>
            <a:off x="4576777" y="4475636"/>
            <a:ext cx="23567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點選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“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進入主展館</a:t>
            </a:r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</a:p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Auditorium</a:t>
            </a:r>
            <a:endParaRPr lang="zh-TW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9E94E4-BC35-334A-9614-FF18182AF703}"/>
              </a:ext>
            </a:extLst>
          </p:cNvPr>
          <p:cNvSpPr/>
          <p:nvPr/>
        </p:nvSpPr>
        <p:spPr>
          <a:xfrm>
            <a:off x="2286717" y="2886129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</a:t>
            </a:r>
            <a:r>
              <a:rPr kumimoji="1" lang="zh-TW" altLang="en-US" dirty="0">
                <a:solidFill>
                  <a:srgbClr val="FFFF0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技術問題可在此提問</a:t>
            </a:r>
            <a:endParaRPr lang="zh-TW" altLang="en-US" dirty="0"/>
          </a:p>
        </p:txBody>
      </p:sp>
      <p:pic>
        <p:nvPicPr>
          <p:cNvPr id="19" name="圖片 18" descr="一張含有 文字, 室內, 凌亂 的圖片&#10;&#10;自動產生的描述">
            <a:extLst>
              <a:ext uri="{FF2B5EF4-FFF2-40B4-BE49-F238E27FC236}">
                <a16:creationId xmlns:a16="http://schemas.microsoft.com/office/drawing/2014/main" id="{C294A7CE-684C-2846-A517-9ACF55942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7" y="5811124"/>
            <a:ext cx="6840538" cy="381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室內, 凌亂 的圖片&#10;&#10;自動產生的描述">
            <a:extLst>
              <a:ext uri="{FF2B5EF4-FFF2-40B4-BE49-F238E27FC236}">
                <a16:creationId xmlns:a16="http://schemas.microsoft.com/office/drawing/2014/main" id="{11CFFB9B-9849-9440-B306-4159D3BDE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3753"/>
            <a:ext cx="6840538" cy="381660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3" name="圓角化對角線角落矩形 12">
            <a:extLst>
              <a:ext uri="{FF2B5EF4-FFF2-40B4-BE49-F238E27FC236}">
                <a16:creationId xmlns:a16="http://schemas.microsoft.com/office/drawing/2014/main" id="{48E0FBBD-5729-8E4C-ADD1-84EFA18CC484}"/>
              </a:ext>
            </a:extLst>
          </p:cNvPr>
          <p:cNvSpPr/>
          <p:nvPr/>
        </p:nvSpPr>
        <p:spPr>
          <a:xfrm>
            <a:off x="-15985" y="4717483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rgbClr val="7030A0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盛會的三個主要活動</a:t>
            </a:r>
            <a:endParaRPr kumimoji="1" lang="en-US" altLang="zh-TW" sz="2000" dirty="0">
              <a:solidFill>
                <a:srgbClr val="7030A0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1-The Auditorium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大會節目主館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中文討論室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2-The House of friendship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(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3-The Fellowship Lounges 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聯誼主題包廂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DFB6FA-E609-5948-92F0-795DAACF8BFE}"/>
              </a:ext>
            </a:extLst>
          </p:cNvPr>
          <p:cNvSpPr/>
          <p:nvPr/>
        </p:nvSpPr>
        <p:spPr>
          <a:xfrm>
            <a:off x="2616448" y="3500574"/>
            <a:ext cx="2056973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1-The Auditorium</a:t>
            </a: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大會節目主館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中文討論室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0AE4549-0611-9C45-B7EA-4B37380E19CB}"/>
              </a:ext>
            </a:extLst>
          </p:cNvPr>
          <p:cNvSpPr/>
          <p:nvPr/>
        </p:nvSpPr>
        <p:spPr>
          <a:xfrm>
            <a:off x="0" y="1192321"/>
            <a:ext cx="188258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2-House of friendship</a:t>
            </a: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展覽館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7" name="向下箭號 16">
            <a:extLst>
              <a:ext uri="{FF2B5EF4-FFF2-40B4-BE49-F238E27FC236}">
                <a16:creationId xmlns:a16="http://schemas.microsoft.com/office/drawing/2014/main" id="{3943036C-CB21-6242-8D95-280E0D5D3968}"/>
              </a:ext>
            </a:extLst>
          </p:cNvPr>
          <p:cNvSpPr/>
          <p:nvPr/>
        </p:nvSpPr>
        <p:spPr>
          <a:xfrm rot="17866968">
            <a:off x="188379" y="2152298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向下箭號 17">
            <a:extLst>
              <a:ext uri="{FF2B5EF4-FFF2-40B4-BE49-F238E27FC236}">
                <a16:creationId xmlns:a16="http://schemas.microsoft.com/office/drawing/2014/main" id="{5384599B-23BD-AB41-A71D-3BDA761A4BFE}"/>
              </a:ext>
            </a:extLst>
          </p:cNvPr>
          <p:cNvSpPr/>
          <p:nvPr/>
        </p:nvSpPr>
        <p:spPr>
          <a:xfrm rot="12737129">
            <a:off x="2145571" y="3279687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D3843DA-E18E-4B46-83CC-ABBDB9AAF377}"/>
              </a:ext>
            </a:extLst>
          </p:cNvPr>
          <p:cNvSpPr/>
          <p:nvPr/>
        </p:nvSpPr>
        <p:spPr>
          <a:xfrm>
            <a:off x="5006516" y="1240544"/>
            <a:ext cx="188258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3-Fellowship Lounges </a:t>
            </a: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聯誼包廂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0" name="向下箭號 19">
            <a:extLst>
              <a:ext uri="{FF2B5EF4-FFF2-40B4-BE49-F238E27FC236}">
                <a16:creationId xmlns:a16="http://schemas.microsoft.com/office/drawing/2014/main" id="{CB4E1327-EF9F-3849-9FE6-3618129154F5}"/>
              </a:ext>
            </a:extLst>
          </p:cNvPr>
          <p:cNvSpPr/>
          <p:nvPr/>
        </p:nvSpPr>
        <p:spPr>
          <a:xfrm rot="2583497">
            <a:off x="6042798" y="2142002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1" name="圖片 20" descr="一張含有 文字, 室內, 觀眾席 的圖片&#10;&#10;自動產生的描述">
            <a:extLst>
              <a:ext uri="{FF2B5EF4-FFF2-40B4-BE49-F238E27FC236}">
                <a16:creationId xmlns:a16="http://schemas.microsoft.com/office/drawing/2014/main" id="{60D306CE-7031-2748-885D-A0E3971D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31793"/>
            <a:ext cx="6840538" cy="4275336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2" y="6085044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1-The Auditorium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大會節目主館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主題演講在此進行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F49F895A-F2A9-0A44-A8E5-5621F1C25D1C}"/>
              </a:ext>
            </a:extLst>
          </p:cNvPr>
          <p:cNvSpPr/>
          <p:nvPr/>
        </p:nvSpPr>
        <p:spPr>
          <a:xfrm>
            <a:off x="-15985" y="8191961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請注意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相關議程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在“時程表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上對應公告的時間後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才能點選參加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在計畫時間未到達前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您無法點選參加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相關議程影片會在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RPC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會議發生的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30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天內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供點選欣賞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956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0AE4549-0611-9C45-B7EA-4B37380E19CB}"/>
              </a:ext>
            </a:extLst>
          </p:cNvPr>
          <p:cNvSpPr/>
          <p:nvPr/>
        </p:nvSpPr>
        <p:spPr>
          <a:xfrm>
            <a:off x="-5773270" y="1234607"/>
            <a:ext cx="1882588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2-House of friendship</a:t>
            </a: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虛擬友誼之家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展覽館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7" name="向下箭號 16">
            <a:extLst>
              <a:ext uri="{FF2B5EF4-FFF2-40B4-BE49-F238E27FC236}">
                <a16:creationId xmlns:a16="http://schemas.microsoft.com/office/drawing/2014/main" id="{3943036C-CB21-6242-8D95-280E0D5D3968}"/>
              </a:ext>
            </a:extLst>
          </p:cNvPr>
          <p:cNvSpPr/>
          <p:nvPr/>
        </p:nvSpPr>
        <p:spPr>
          <a:xfrm rot="17866968">
            <a:off x="-5584891" y="2194584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1" name="圖片 20" descr="一張含有 文字, 室內, 觀眾席 的圖片&#10;&#10;自動產生的描述">
            <a:extLst>
              <a:ext uri="{FF2B5EF4-FFF2-40B4-BE49-F238E27FC236}">
                <a16:creationId xmlns:a16="http://schemas.microsoft.com/office/drawing/2014/main" id="{60D306CE-7031-2748-885D-A0E3971D0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02"/>
          <a:stretch/>
        </p:blipFill>
        <p:spPr>
          <a:xfrm>
            <a:off x="0" y="1012970"/>
            <a:ext cx="6840538" cy="3792112"/>
          </a:xfrm>
          <a:prstGeom prst="rect">
            <a:avLst/>
          </a:prstGeom>
        </p:spPr>
      </p:pic>
      <p:sp>
        <p:nvSpPr>
          <p:cNvPr id="22" name="圓角化對角線角落矩形 21">
            <a:extLst>
              <a:ext uri="{FF2B5EF4-FFF2-40B4-BE49-F238E27FC236}">
                <a16:creationId xmlns:a16="http://schemas.microsoft.com/office/drawing/2014/main" id="{70B6671B-19D3-A44C-BF0D-446FA0352DAA}"/>
              </a:ext>
            </a:extLst>
          </p:cNvPr>
          <p:cNvSpPr/>
          <p:nvPr/>
        </p:nvSpPr>
        <p:spPr>
          <a:xfrm>
            <a:off x="-1" y="1102079"/>
            <a:ext cx="6840538" cy="548484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1-The Auditorium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大會節目主館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(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主題演講在此進行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)</a:t>
            </a:r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DFB6FA-E609-5948-92F0-795DAACF8BFE}"/>
              </a:ext>
            </a:extLst>
          </p:cNvPr>
          <p:cNvSpPr/>
          <p:nvPr/>
        </p:nvSpPr>
        <p:spPr>
          <a:xfrm>
            <a:off x="1538984" y="3385173"/>
            <a:ext cx="3762568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A-All Sessions</a:t>
            </a:r>
            <a:b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點選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大會議程清單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可了解所有的演講排程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主講人介紹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18" name="向下箭號 17">
            <a:extLst>
              <a:ext uri="{FF2B5EF4-FFF2-40B4-BE49-F238E27FC236}">
                <a16:creationId xmlns:a16="http://schemas.microsoft.com/office/drawing/2014/main" id="{5384599B-23BD-AB41-A71D-3BDA761A4BFE}"/>
              </a:ext>
            </a:extLst>
          </p:cNvPr>
          <p:cNvSpPr/>
          <p:nvPr/>
        </p:nvSpPr>
        <p:spPr>
          <a:xfrm rot="12737129">
            <a:off x="1640119" y="3155956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66F7E5B7-D395-5248-B405-C431F1734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302"/>
          <a:stretch/>
        </p:blipFill>
        <p:spPr>
          <a:xfrm>
            <a:off x="0" y="4901346"/>
            <a:ext cx="6840538" cy="379211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D3843DA-E18E-4B46-83CC-ABBDB9AAF377}"/>
              </a:ext>
            </a:extLst>
          </p:cNvPr>
          <p:cNvSpPr/>
          <p:nvPr/>
        </p:nvSpPr>
        <p:spPr>
          <a:xfrm>
            <a:off x="3420269" y="6651076"/>
            <a:ext cx="213749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點選此處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可欣賞議程中</a:t>
            </a:r>
            <a: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已進行“的</a:t>
            </a:r>
            <a:br>
              <a:rPr kumimoji="1" lang="en-US" altLang="zh-TW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dirty="0">
                <a:solidFill>
                  <a:schemeClr val="accent1">
                    <a:lumMod val="75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主題演講或討論</a:t>
            </a:r>
            <a:endParaRPr kumimoji="1" lang="en-US" altLang="zh-TW" dirty="0">
              <a:solidFill>
                <a:schemeClr val="accent1">
                  <a:lumMod val="75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20" name="向下箭號 19">
            <a:extLst>
              <a:ext uri="{FF2B5EF4-FFF2-40B4-BE49-F238E27FC236}">
                <a16:creationId xmlns:a16="http://schemas.microsoft.com/office/drawing/2014/main" id="{CB4E1327-EF9F-3849-9FE6-3618129154F5}"/>
              </a:ext>
            </a:extLst>
          </p:cNvPr>
          <p:cNvSpPr/>
          <p:nvPr/>
        </p:nvSpPr>
        <p:spPr>
          <a:xfrm rot="13433776">
            <a:off x="5705366" y="6965542"/>
            <a:ext cx="547314" cy="646330"/>
          </a:xfrm>
          <a:prstGeom prst="downArrow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圓角化對角線角落矩形 22">
            <a:extLst>
              <a:ext uri="{FF2B5EF4-FFF2-40B4-BE49-F238E27FC236}">
                <a16:creationId xmlns:a16="http://schemas.microsoft.com/office/drawing/2014/main" id="{FBD0CF5C-57B1-2E49-861B-562B5355079B}"/>
              </a:ext>
            </a:extLst>
          </p:cNvPr>
          <p:cNvSpPr/>
          <p:nvPr/>
        </p:nvSpPr>
        <p:spPr>
          <a:xfrm>
            <a:off x="-15985" y="8191961"/>
            <a:ext cx="6840538" cy="1373997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請注意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相關議程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在“時程表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”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上對應公告的時間後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才能點選參加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2-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在計畫時間未到達前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您無法點選參加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3-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相關議程影片會在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RPC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會議發生的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30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天內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供點選欣賞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42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41F9CBC-3DA5-6A49-BA5D-70F9BBEEF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403"/>
          <a:stretch/>
        </p:blipFill>
        <p:spPr>
          <a:xfrm>
            <a:off x="0" y="166017"/>
            <a:ext cx="6840538" cy="6809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3D3DDE3-0341-7849-A07C-1704EAB9E5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922"/>
          <a:stretch/>
        </p:blipFill>
        <p:spPr>
          <a:xfrm>
            <a:off x="0" y="0"/>
            <a:ext cx="6840538" cy="963036"/>
          </a:xfrm>
          <a:prstGeom prst="rect">
            <a:avLst/>
          </a:prstGeom>
        </p:spPr>
      </p:pic>
      <p:sp>
        <p:nvSpPr>
          <p:cNvPr id="24" name="圓角化對角線角落矩形 23">
            <a:extLst>
              <a:ext uri="{FF2B5EF4-FFF2-40B4-BE49-F238E27FC236}">
                <a16:creationId xmlns:a16="http://schemas.microsoft.com/office/drawing/2014/main" id="{EF6EF799-CA67-A24F-8BE6-85E1F75E6AF1}"/>
              </a:ext>
            </a:extLst>
          </p:cNvPr>
          <p:cNvSpPr/>
          <p:nvPr/>
        </p:nvSpPr>
        <p:spPr>
          <a:xfrm>
            <a:off x="-1" y="6148904"/>
            <a:ext cx="6840538" cy="3066814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社友可透過右側的討論室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即時參與線上的主題討論。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大會並針對熱烈參與的臺灣扶輪社友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</a:p>
          <a:p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增開了中文主題討論區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豐富社友的參與。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&gt;Taiwan Panel Discussion</a:t>
            </a:r>
            <a:b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中文討論區的主題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時程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/</a:t>
            </a: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與傑出的與談人資訊</a:t>
            </a:r>
            <a: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,</a:t>
            </a:r>
            <a:br>
              <a:rPr kumimoji="1" lang="en-US" altLang="zh-TW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</a:br>
            <a:r>
              <a:rPr kumimoji="1" lang="zh-TW" altLang="en-US" sz="2000" dirty="0">
                <a:solidFill>
                  <a:schemeClr val="accent1">
                    <a:lumMod val="50000"/>
                  </a:schemeClr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請參酌後續列表。</a:t>
            </a:r>
            <a:endParaRPr kumimoji="1" lang="en-US" altLang="zh-TW" sz="2000" dirty="0">
              <a:solidFill>
                <a:schemeClr val="accent1">
                  <a:lumMod val="50000"/>
                </a:schemeClr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A6E78BA1-02D7-C94D-8BC2-9184FC2CF51D}"/>
              </a:ext>
            </a:extLst>
          </p:cNvPr>
          <p:cNvSpPr/>
          <p:nvPr/>
        </p:nvSpPr>
        <p:spPr>
          <a:xfrm>
            <a:off x="-1" y="1102078"/>
            <a:ext cx="6840538" cy="963035"/>
          </a:xfrm>
          <a:prstGeom prst="round2Diag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1-The Auditorium</a:t>
            </a:r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大會節目主館</a:t>
            </a:r>
            <a:endParaRPr kumimoji="1" lang="en-US" altLang="zh-TW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  <a:p>
            <a:pPr algn="ctr"/>
            <a:r>
              <a:rPr kumimoji="1" lang="zh-TW" altLang="en-US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主題演講後的分組討論</a:t>
            </a:r>
            <a:r>
              <a:rPr kumimoji="1" lang="en-US" altLang="zh-TW" dirty="0">
                <a:solidFill>
                  <a:schemeClr val="bg1"/>
                </a:solidFill>
                <a:latin typeface="PingFang TC" panose="020B0400000000000000" pitchFamily="34" charset="-120"/>
                <a:ea typeface="PingFang TC" panose="020B0400000000000000" pitchFamily="34" charset="-120"/>
              </a:rPr>
              <a:t> </a:t>
            </a:r>
          </a:p>
          <a:p>
            <a:pPr algn="ctr"/>
            <a:endParaRPr kumimoji="1" lang="zh-TW" altLang="en-US" dirty="0">
              <a:solidFill>
                <a:schemeClr val="bg1"/>
              </a:solidFill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  <p:pic>
        <p:nvPicPr>
          <p:cNvPr id="3" name="圖片 2" descr="一張含有 文字, 螢幕擷取畫面, 電子用品, 顯示 的圖片&#10;&#10;自動產生的描述">
            <a:extLst>
              <a:ext uri="{FF2B5EF4-FFF2-40B4-BE49-F238E27FC236}">
                <a16:creationId xmlns:a16="http://schemas.microsoft.com/office/drawing/2014/main" id="{2F0C1652-27B1-514D-A899-DA56EF030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0489"/>
            <a:ext cx="6840538" cy="427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2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5192</TotalTime>
  <Words>1327</Words>
  <Application>Microsoft Macintosh PowerPoint</Application>
  <PresentationFormat>自訂</PresentationFormat>
  <Paragraphs>176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9" baseType="lpstr">
      <vt:lpstr>HEITI TC MEDIUM</vt:lpstr>
      <vt:lpstr>HEITI TC MEDIUM</vt:lpstr>
      <vt:lpstr>Microsoft YaHei UI</vt:lpstr>
      <vt:lpstr>PingFang TC</vt:lpstr>
      <vt:lpstr>Arial</vt:lpstr>
      <vt:lpstr>Calibri</vt:lpstr>
      <vt:lpstr>Calibri Light</vt:lpstr>
      <vt:lpstr>JAZZ LET PLAIN:1.0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Alicia Hsu</dc:creator>
  <cp:lastModifiedBy>Alicia Hsu</cp:lastModifiedBy>
  <cp:revision>87</cp:revision>
  <cp:lastPrinted>2021-11-22T04:12:59Z</cp:lastPrinted>
  <dcterms:created xsi:type="dcterms:W3CDTF">2021-07-28T03:35:10Z</dcterms:created>
  <dcterms:modified xsi:type="dcterms:W3CDTF">2021-11-22T04:13:09Z</dcterms:modified>
</cp:coreProperties>
</file>